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74" r:id="rId3"/>
  </p:sldMasterIdLst>
  <p:notesMasterIdLst>
    <p:notesMasterId r:id="rId69"/>
  </p:notesMasterIdLst>
  <p:handoutMasterIdLst>
    <p:handoutMasterId r:id="rId70"/>
  </p:handoutMasterIdLst>
  <p:sldIdLst>
    <p:sldId id="257" r:id="rId4"/>
    <p:sldId id="259" r:id="rId5"/>
    <p:sldId id="276" r:id="rId6"/>
    <p:sldId id="275" r:id="rId7"/>
    <p:sldId id="563" r:id="rId8"/>
    <p:sldId id="533" r:id="rId9"/>
    <p:sldId id="564" r:id="rId10"/>
    <p:sldId id="329" r:id="rId11"/>
    <p:sldId id="375" r:id="rId12"/>
    <p:sldId id="374" r:id="rId13"/>
    <p:sldId id="331" r:id="rId14"/>
    <p:sldId id="566" r:id="rId15"/>
    <p:sldId id="567" r:id="rId16"/>
    <p:sldId id="332" r:id="rId17"/>
    <p:sldId id="292" r:id="rId18"/>
    <p:sldId id="575" r:id="rId19"/>
    <p:sldId id="565" r:id="rId20"/>
    <p:sldId id="376" r:id="rId21"/>
    <p:sldId id="568" r:id="rId22"/>
    <p:sldId id="562" r:id="rId23"/>
    <p:sldId id="574" r:id="rId24"/>
    <p:sldId id="560" r:id="rId25"/>
    <p:sldId id="260" r:id="rId26"/>
    <p:sldId id="532" r:id="rId27"/>
    <p:sldId id="344" r:id="rId28"/>
    <p:sldId id="279" r:id="rId29"/>
    <p:sldId id="377" r:id="rId30"/>
    <p:sldId id="576" r:id="rId31"/>
    <p:sldId id="368" r:id="rId32"/>
    <p:sldId id="293" r:id="rId33"/>
    <p:sldId id="285" r:id="rId34"/>
    <p:sldId id="572" r:id="rId35"/>
    <p:sldId id="354" r:id="rId36"/>
    <p:sldId id="384" r:id="rId37"/>
    <p:sldId id="280" r:id="rId38"/>
    <p:sldId id="569" r:id="rId39"/>
    <p:sldId id="358" r:id="rId40"/>
    <p:sldId id="359" r:id="rId41"/>
    <p:sldId id="577" r:id="rId42"/>
    <p:sldId id="534" r:id="rId43"/>
    <p:sldId id="372" r:id="rId44"/>
    <p:sldId id="360" r:id="rId45"/>
    <p:sldId id="361" r:id="rId46"/>
    <p:sldId id="549" r:id="rId47"/>
    <p:sldId id="548" r:id="rId48"/>
    <p:sldId id="550" r:id="rId49"/>
    <p:sldId id="544" r:id="rId50"/>
    <p:sldId id="546" r:id="rId51"/>
    <p:sldId id="558" r:id="rId52"/>
    <p:sldId id="370" r:id="rId53"/>
    <p:sldId id="535" r:id="rId54"/>
    <p:sldId id="570" r:id="rId55"/>
    <p:sldId id="536" r:id="rId56"/>
    <p:sldId id="537" r:id="rId57"/>
    <p:sldId id="561" r:id="rId58"/>
    <p:sldId id="538" r:id="rId59"/>
    <p:sldId id="539" r:id="rId60"/>
    <p:sldId id="571" r:id="rId61"/>
    <p:sldId id="540" r:id="rId62"/>
    <p:sldId id="541" r:id="rId63"/>
    <p:sldId id="393" r:id="rId64"/>
    <p:sldId id="392" r:id="rId65"/>
    <p:sldId id="573" r:id="rId66"/>
    <p:sldId id="289" r:id="rId67"/>
    <p:sldId id="262" r:id="rId6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49FCF"/>
    <a:srgbClr val="E5E7EA"/>
    <a:srgbClr val="AE1A28"/>
    <a:srgbClr val="DFEAF4"/>
    <a:srgbClr val="892F38"/>
    <a:srgbClr val="ACC8E2"/>
    <a:srgbClr val="C24B57"/>
    <a:srgbClr val="C1D3E4"/>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52" autoAdjust="0"/>
    <p:restoredTop sz="79339" autoAdjust="0"/>
  </p:normalViewPr>
  <p:slideViewPr>
    <p:cSldViewPr snapToGrid="0">
      <p:cViewPr varScale="1">
        <p:scale>
          <a:sx n="52" d="100"/>
          <a:sy n="52" d="100"/>
        </p:scale>
        <p:origin x="1544" y="56"/>
      </p:cViewPr>
      <p:guideLst/>
    </p:cSldViewPr>
  </p:slideViewPr>
  <p:notesTextViewPr>
    <p:cViewPr>
      <p:scale>
        <a:sx n="1" d="1"/>
        <a:sy n="1" d="1"/>
      </p:scale>
      <p:origin x="0" y="0"/>
    </p:cViewPr>
  </p:notesTextViewPr>
  <p:notesViewPr>
    <p:cSldViewPr snapToGrid="0">
      <p:cViewPr varScale="1">
        <p:scale>
          <a:sx n="88" d="100"/>
          <a:sy n="88" d="100"/>
        </p:scale>
        <p:origin x="3822" y="9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tableStyles" Target="tableStyle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notesMaster" Target="notesMasters/notesMaster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 Type="http://schemas.openxmlformats.org/officeDocument/2006/relationships/slide" Target="slides/slide4.xml"/><Relationship Id="rId7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548D3B0-EF00-869F-63C6-21187812E1B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2C4B24DC-D7F0-12C4-A205-F21A44E4F04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31C3BB1-CDC6-4A93-8F6F-7F540E807F54}" type="datetimeFigureOut">
              <a:rPr lang="en-GB" smtClean="0"/>
              <a:t>05/06/2025</a:t>
            </a:fld>
            <a:endParaRPr lang="en-GB" dirty="0"/>
          </a:p>
        </p:txBody>
      </p:sp>
      <p:sp>
        <p:nvSpPr>
          <p:cNvPr id="4" name="Footer Placeholder 3">
            <a:extLst>
              <a:ext uri="{FF2B5EF4-FFF2-40B4-BE49-F238E27FC236}">
                <a16:creationId xmlns:a16="http://schemas.microsoft.com/office/drawing/2014/main" id="{43385533-B1BE-5291-3C51-3FDE179AB8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EFFEC605-06CD-ABB9-DE18-D1E62298AD4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6DB892-0786-46F3-8571-BFFB391E28BC}" type="slidenum">
              <a:rPr lang="en-GB" smtClean="0"/>
              <a:t>‹#›</a:t>
            </a:fld>
            <a:endParaRPr lang="en-GB" dirty="0"/>
          </a:p>
        </p:txBody>
      </p:sp>
    </p:spTree>
    <p:extLst>
      <p:ext uri="{BB962C8B-B14F-4D97-AF65-F5344CB8AC3E}">
        <p14:creationId xmlns:p14="http://schemas.microsoft.com/office/powerpoint/2010/main" val="2342254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983719-B509-4634-A614-2DB5BC34A389}" type="datetimeFigureOut">
              <a:rPr lang="en-SG" smtClean="0"/>
              <a:t>5/6/2025</a:t>
            </a:fld>
            <a:endParaRPr lang="en-SG"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SG"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D29F36-8BBB-40A3-A9B4-C06901A96D49}" type="slidenum">
              <a:rPr lang="en-SG" smtClean="0"/>
              <a:t>‹#›</a:t>
            </a:fld>
            <a:endParaRPr lang="en-SG" dirty="0"/>
          </a:p>
        </p:txBody>
      </p:sp>
    </p:spTree>
    <p:extLst>
      <p:ext uri="{BB962C8B-B14F-4D97-AF65-F5344CB8AC3E}">
        <p14:creationId xmlns:p14="http://schemas.microsoft.com/office/powerpoint/2010/main" val="20062811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ED29F36-8BBB-40A3-A9B4-C06901A96D49}" type="slidenum">
              <a:rPr lang="en-SG" smtClean="0"/>
              <a:t>6</a:t>
            </a:fld>
            <a:endParaRPr lang="en-SG" dirty="0"/>
          </a:p>
        </p:txBody>
      </p:sp>
    </p:spTree>
    <p:extLst>
      <p:ext uri="{BB962C8B-B14F-4D97-AF65-F5344CB8AC3E}">
        <p14:creationId xmlns:p14="http://schemas.microsoft.com/office/powerpoint/2010/main" val="1741402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ED29F36-8BBB-40A3-A9B4-C06901A96D49}" type="slidenum">
              <a:rPr lang="en-SG" smtClean="0"/>
              <a:t>10</a:t>
            </a:fld>
            <a:endParaRPr lang="en-SG" dirty="0"/>
          </a:p>
        </p:txBody>
      </p:sp>
    </p:spTree>
    <p:extLst>
      <p:ext uri="{BB962C8B-B14F-4D97-AF65-F5344CB8AC3E}">
        <p14:creationId xmlns:p14="http://schemas.microsoft.com/office/powerpoint/2010/main" val="332490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5B19F-466D-415E-418B-7F230DF9F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C1631-A3AD-C1B6-39B8-D12534F34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BA4A1C-F384-629B-D698-28AB66ECBE41}"/>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8B673E1D-2BE2-F761-CCD8-D4FD6CB14A20}"/>
              </a:ext>
            </a:extLst>
          </p:cNvPr>
          <p:cNvSpPr>
            <a:spLocks noGrp="1"/>
          </p:cNvSpPr>
          <p:nvPr>
            <p:ph type="sldNum" sz="quarter" idx="5"/>
          </p:nvPr>
        </p:nvSpPr>
        <p:spPr/>
        <p:txBody>
          <a:bodyPr/>
          <a:lstStyle/>
          <a:p>
            <a:fld id="{1ED29F36-8BBB-40A3-A9B4-C06901A96D49}" type="slidenum">
              <a:rPr lang="en-SG" smtClean="0"/>
              <a:t>12</a:t>
            </a:fld>
            <a:endParaRPr lang="en-SG" dirty="0"/>
          </a:p>
        </p:txBody>
      </p:sp>
    </p:spTree>
    <p:extLst>
      <p:ext uri="{BB962C8B-B14F-4D97-AF65-F5344CB8AC3E}">
        <p14:creationId xmlns:p14="http://schemas.microsoft.com/office/powerpoint/2010/main" val="3293992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B7AE-6556-C787-9929-F75475B130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660B3-DC59-CF06-0B8F-0FAAC9825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FEA8E-0BEE-E466-2F56-4FC0B83671E3}"/>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3C363C7B-DC5F-A444-DF16-3B63384D6329}"/>
              </a:ext>
            </a:extLst>
          </p:cNvPr>
          <p:cNvSpPr>
            <a:spLocks noGrp="1"/>
          </p:cNvSpPr>
          <p:nvPr>
            <p:ph type="sldNum" sz="quarter" idx="5"/>
          </p:nvPr>
        </p:nvSpPr>
        <p:spPr/>
        <p:txBody>
          <a:bodyPr/>
          <a:lstStyle/>
          <a:p>
            <a:fld id="{1ED29F36-8BBB-40A3-A9B4-C06901A96D49}" type="slidenum">
              <a:rPr lang="en-SG" smtClean="0"/>
              <a:t>13</a:t>
            </a:fld>
            <a:endParaRPr lang="en-SG" dirty="0"/>
          </a:p>
        </p:txBody>
      </p:sp>
    </p:spTree>
    <p:extLst>
      <p:ext uri="{BB962C8B-B14F-4D97-AF65-F5344CB8AC3E}">
        <p14:creationId xmlns:p14="http://schemas.microsoft.com/office/powerpoint/2010/main" val="3543378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6EE0F-E9DB-12D8-21CF-A9DB535FA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5E9BC-01B2-8577-4FAA-BB8D6271B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257E9-5B9A-68BA-28A7-92F46002F495}"/>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762D3437-3D9E-142F-EA8F-5794AF9AC2F4}"/>
              </a:ext>
            </a:extLst>
          </p:cNvPr>
          <p:cNvSpPr>
            <a:spLocks noGrp="1"/>
          </p:cNvSpPr>
          <p:nvPr>
            <p:ph type="sldNum" sz="quarter" idx="5"/>
          </p:nvPr>
        </p:nvSpPr>
        <p:spPr/>
        <p:txBody>
          <a:bodyPr/>
          <a:lstStyle/>
          <a:p>
            <a:fld id="{1ED29F36-8BBB-40A3-A9B4-C06901A96D49}" type="slidenum">
              <a:rPr lang="en-SG" smtClean="0"/>
              <a:t>21</a:t>
            </a:fld>
            <a:endParaRPr lang="en-SG" dirty="0"/>
          </a:p>
        </p:txBody>
      </p:sp>
    </p:spTree>
    <p:extLst>
      <p:ext uri="{BB962C8B-B14F-4D97-AF65-F5344CB8AC3E}">
        <p14:creationId xmlns:p14="http://schemas.microsoft.com/office/powerpoint/2010/main" val="3772360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ED29F36-8BBB-40A3-A9B4-C06901A96D49}" type="slidenum">
              <a:rPr lang="en-SG" smtClean="0"/>
              <a:t>24</a:t>
            </a:fld>
            <a:endParaRPr lang="en-SG" dirty="0"/>
          </a:p>
        </p:txBody>
      </p:sp>
    </p:spTree>
    <p:extLst>
      <p:ext uri="{BB962C8B-B14F-4D97-AF65-F5344CB8AC3E}">
        <p14:creationId xmlns:p14="http://schemas.microsoft.com/office/powerpoint/2010/main" val="416062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C61BFE-B41F-940F-C149-FB58260D7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44B098-FEC9-D284-8187-23508E58C9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754B46-DB13-D434-0ADA-D79A991B5FEF}"/>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3E15E893-73CB-3BF6-433A-D1DD0CA8C5F0}"/>
              </a:ext>
            </a:extLst>
          </p:cNvPr>
          <p:cNvSpPr>
            <a:spLocks noGrp="1"/>
          </p:cNvSpPr>
          <p:nvPr>
            <p:ph type="sldNum" sz="quarter" idx="5"/>
          </p:nvPr>
        </p:nvSpPr>
        <p:spPr/>
        <p:txBody>
          <a:bodyPr/>
          <a:lstStyle/>
          <a:p>
            <a:fld id="{1ED29F36-8BBB-40A3-A9B4-C06901A96D49}" type="slidenum">
              <a:rPr lang="en-SG" smtClean="0"/>
              <a:t>28</a:t>
            </a:fld>
            <a:endParaRPr lang="en-SG" dirty="0"/>
          </a:p>
        </p:txBody>
      </p:sp>
    </p:spTree>
    <p:extLst>
      <p:ext uri="{BB962C8B-B14F-4D97-AF65-F5344CB8AC3E}">
        <p14:creationId xmlns:p14="http://schemas.microsoft.com/office/powerpoint/2010/main" val="3890389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ED29F36-8BBB-40A3-A9B4-C06901A96D49}" type="slidenum">
              <a:rPr lang="en-SG" smtClean="0"/>
              <a:t>31</a:t>
            </a:fld>
            <a:endParaRPr lang="en-SG" dirty="0"/>
          </a:p>
        </p:txBody>
      </p:sp>
    </p:spTree>
    <p:extLst>
      <p:ext uri="{BB962C8B-B14F-4D97-AF65-F5344CB8AC3E}">
        <p14:creationId xmlns:p14="http://schemas.microsoft.com/office/powerpoint/2010/main" val="204526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B428B-5138-0822-AAB8-183664DDCE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C6F2D0-9312-5429-1AC4-B59F640C1C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B96B3-74A6-D274-A924-6084E13C4690}"/>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EF141548-120C-D3A4-7EA8-5ED5F5169433}"/>
              </a:ext>
            </a:extLst>
          </p:cNvPr>
          <p:cNvSpPr>
            <a:spLocks noGrp="1"/>
          </p:cNvSpPr>
          <p:nvPr>
            <p:ph type="sldNum" sz="quarter" idx="5"/>
          </p:nvPr>
        </p:nvSpPr>
        <p:spPr/>
        <p:txBody>
          <a:bodyPr/>
          <a:lstStyle/>
          <a:p>
            <a:fld id="{1ED29F36-8BBB-40A3-A9B4-C06901A96D49}" type="slidenum">
              <a:rPr lang="en-SG" smtClean="0"/>
              <a:t>32</a:t>
            </a:fld>
            <a:endParaRPr lang="en-SG" dirty="0"/>
          </a:p>
        </p:txBody>
      </p:sp>
    </p:spTree>
    <p:extLst>
      <p:ext uri="{BB962C8B-B14F-4D97-AF65-F5344CB8AC3E}">
        <p14:creationId xmlns:p14="http://schemas.microsoft.com/office/powerpoint/2010/main" val="2144208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EE3A2-5B05-3D62-E7EC-218FFFFF26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804948-B0A6-FDE0-0037-EF816B6F6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C4E223-9C38-D916-15AC-26C87E21F115}"/>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D4526E68-5A71-F025-DA7B-E0848EA5B7D4}"/>
              </a:ext>
            </a:extLst>
          </p:cNvPr>
          <p:cNvSpPr>
            <a:spLocks noGrp="1"/>
          </p:cNvSpPr>
          <p:nvPr>
            <p:ph type="sldNum" sz="quarter" idx="5"/>
          </p:nvPr>
        </p:nvSpPr>
        <p:spPr/>
        <p:txBody>
          <a:bodyPr/>
          <a:lstStyle/>
          <a:p>
            <a:fld id="{1ED29F36-8BBB-40A3-A9B4-C06901A96D49}" type="slidenum">
              <a:rPr lang="en-SG" smtClean="0"/>
              <a:t>33</a:t>
            </a:fld>
            <a:endParaRPr lang="en-SG" dirty="0"/>
          </a:p>
        </p:txBody>
      </p:sp>
    </p:spTree>
    <p:extLst>
      <p:ext uri="{BB962C8B-B14F-4D97-AF65-F5344CB8AC3E}">
        <p14:creationId xmlns:p14="http://schemas.microsoft.com/office/powerpoint/2010/main" val="2637486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E362-34BB-5C94-CBFF-5FBE7F346E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C0836-1028-2502-670E-B29B1E09A7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A04557-F721-543F-058C-7F23D239CCF3}"/>
              </a:ext>
            </a:extLst>
          </p:cNvPr>
          <p:cNvSpPr>
            <a:spLocks noGrp="1"/>
          </p:cNvSpPr>
          <p:nvPr>
            <p:ph type="body" idx="1"/>
          </p:nvPr>
        </p:nvSpPr>
        <p:spPr/>
        <p:txBody>
          <a:bodyPr/>
          <a:lstStyle/>
          <a:p>
            <a:r>
              <a:rPr lang="en-US" b="1" dirty="0"/>
              <a:t>Ransomware prevention and protection strategies</a:t>
            </a:r>
          </a:p>
          <a:p>
            <a:r>
              <a:rPr lang="en-US" b="1" dirty="0"/>
              <a:t>Protect your endpoints and clouds</a:t>
            </a:r>
          </a:p>
          <a:p>
            <a:r>
              <a:rPr lang="en-US" dirty="0"/>
              <a:t>The best form of protection is prevention. Many ransomware attacks can be identified and blocked with a trusted endpoint detection and response solution, such as Microsoft Defender for Endpoint. Extended detection and response (XDR) solutions, like Microsoft Defender XDR, go beyond endpoint protection to help you secure your devices, email, collaboration apps, and identities. And with so much business conducted in the cloud, it’s important to protect all your cloud infrastructure and apps with a solution like Microsoft Defender for Cloud</a:t>
            </a:r>
          </a:p>
          <a:p>
            <a:r>
              <a:rPr lang="en-US" b="1" dirty="0"/>
              <a:t>Hold regular trainings</a:t>
            </a:r>
          </a:p>
          <a:p>
            <a:r>
              <a:rPr lang="en-US" dirty="0"/>
              <a:t>Keep employees informed about how to spot the signs of phishing and other ransomware attacks with regular trainings. To reinforce learnings and identify opportunities for additional training, follow up with periodic phishing simulations. This will help your employees learn safer practices for work and also how to be safer when using their personal devices.</a:t>
            </a:r>
          </a:p>
          <a:p>
            <a:r>
              <a:rPr lang="en-US" b="1" dirty="0"/>
              <a:t>Adopt a Zero Trust model</a:t>
            </a:r>
          </a:p>
          <a:p>
            <a:r>
              <a:rPr lang="en-US" dirty="0"/>
              <a:t>A Zero Trust model assumes that every access request, even those coming from inside the network, is a potential threat. Zero Trust principles include verifying explicitly through continuous authentication, enforcing least-privilege access to minimize permissions, and assuming breach by implementing strong containment and monitoring measures. This extra scrutiny decreases the likelihood that a malicious identity or device will access resources and install ransomware.</a:t>
            </a:r>
          </a:p>
          <a:p>
            <a:r>
              <a:rPr lang="en-US" b="1" dirty="0"/>
              <a:t>Join an information-sharing group</a:t>
            </a:r>
          </a:p>
          <a:p>
            <a:r>
              <a:rPr lang="en-US" dirty="0"/>
              <a:t>Information-sharing groups, frequently organized by industry or geographic location, encourage similarly structured organizations to work together toward cybersecurity solutions. The groups also offer organizations different benefits, such as incident response and digital forensics services, threat intelligence, and monitoring of public IP ranges and domains.</a:t>
            </a:r>
          </a:p>
          <a:p>
            <a:r>
              <a:rPr lang="en-US" b="1" dirty="0"/>
              <a:t>Maintain offline backups</a:t>
            </a:r>
          </a:p>
          <a:p>
            <a:r>
              <a:rPr lang="en-US" dirty="0"/>
              <a:t>Because some ransomware will try to seek out and delete any online backups you might have, it’s a good idea to keep an updated offline backup of sensitive data that you regularly test to make sure it’s restorable if you’re ever hit by a ransomware attack.</a:t>
            </a:r>
          </a:p>
          <a:p>
            <a:r>
              <a:rPr lang="en-US" b="1" dirty="0"/>
              <a:t>Keep software up to date</a:t>
            </a:r>
          </a:p>
          <a:p>
            <a:r>
              <a:rPr lang="en-US" dirty="0"/>
              <a:t>In addition to keeping any antimalware solutions updated, be sure to download and install any other system updates and software patches as soon as they’re available. This helps minimize any security vulnerabilities that a cybercriminal might exploit to gain access to your network or devices.</a:t>
            </a:r>
          </a:p>
          <a:p>
            <a:r>
              <a:rPr lang="en-US" b="1" dirty="0"/>
              <a:t>Create an incident response plan</a:t>
            </a:r>
          </a:p>
          <a:p>
            <a:r>
              <a:rPr lang="en-US" dirty="0"/>
              <a:t>An incident response plan will provide you with steps to take in different attack scenarios so that you can get back to operating normally and safely as soon as possible.</a:t>
            </a:r>
          </a:p>
          <a:p>
            <a:endParaRPr lang="en-SG" dirty="0"/>
          </a:p>
        </p:txBody>
      </p:sp>
      <p:sp>
        <p:nvSpPr>
          <p:cNvPr id="4" name="Slide Number Placeholder 3">
            <a:extLst>
              <a:ext uri="{FF2B5EF4-FFF2-40B4-BE49-F238E27FC236}">
                <a16:creationId xmlns:a16="http://schemas.microsoft.com/office/drawing/2014/main" id="{174FB32F-C6E4-5C33-46C6-5C2ED884763B}"/>
              </a:ext>
            </a:extLst>
          </p:cNvPr>
          <p:cNvSpPr>
            <a:spLocks noGrp="1"/>
          </p:cNvSpPr>
          <p:nvPr>
            <p:ph type="sldNum" sz="quarter" idx="5"/>
          </p:nvPr>
        </p:nvSpPr>
        <p:spPr/>
        <p:txBody>
          <a:bodyPr/>
          <a:lstStyle/>
          <a:p>
            <a:fld id="{1ED29F36-8BBB-40A3-A9B4-C06901A96D49}" type="slidenum">
              <a:rPr lang="en-SG" smtClean="0"/>
              <a:t>34</a:t>
            </a:fld>
            <a:endParaRPr lang="en-SG" dirty="0"/>
          </a:p>
        </p:txBody>
      </p:sp>
    </p:spTree>
    <p:extLst>
      <p:ext uri="{BB962C8B-B14F-4D97-AF65-F5344CB8AC3E}">
        <p14:creationId xmlns:p14="http://schemas.microsoft.com/office/powerpoint/2010/main" val="2295412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06D89-7E8E-F15E-2F61-A1F5710C0C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035AD4-CCA3-48BF-CE94-4ACA0F6FD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FD834-1DC9-5940-386B-B47E8CE6139D}"/>
              </a:ext>
            </a:extLst>
          </p:cNvPr>
          <p:cNvSpPr>
            <a:spLocks noGrp="1"/>
          </p:cNvSpPr>
          <p:nvPr>
            <p:ph type="body" idx="1"/>
          </p:nvPr>
        </p:nvSpPr>
        <p:spPr/>
        <p:txBody>
          <a:bodyPr/>
          <a:lstStyle/>
          <a:p>
            <a:endParaRPr lang="en-SG" dirty="0"/>
          </a:p>
        </p:txBody>
      </p:sp>
      <p:sp>
        <p:nvSpPr>
          <p:cNvPr id="4" name="Slide Number Placeholder 3">
            <a:extLst>
              <a:ext uri="{FF2B5EF4-FFF2-40B4-BE49-F238E27FC236}">
                <a16:creationId xmlns:a16="http://schemas.microsoft.com/office/drawing/2014/main" id="{69546A14-79F6-164B-76E9-12B02A428E55}"/>
              </a:ext>
            </a:extLst>
          </p:cNvPr>
          <p:cNvSpPr>
            <a:spLocks noGrp="1"/>
          </p:cNvSpPr>
          <p:nvPr>
            <p:ph type="sldNum" sz="quarter" idx="5"/>
          </p:nvPr>
        </p:nvSpPr>
        <p:spPr/>
        <p:txBody>
          <a:bodyPr/>
          <a:lstStyle/>
          <a:p>
            <a:fld id="{1ED29F36-8BBB-40A3-A9B4-C06901A96D49}" type="slidenum">
              <a:rPr lang="en-SG" smtClean="0"/>
              <a:t>39</a:t>
            </a:fld>
            <a:endParaRPr lang="en-SG" dirty="0"/>
          </a:p>
        </p:txBody>
      </p:sp>
    </p:spTree>
    <p:extLst>
      <p:ext uri="{BB962C8B-B14F-4D97-AF65-F5344CB8AC3E}">
        <p14:creationId xmlns:p14="http://schemas.microsoft.com/office/powerpoint/2010/main" val="2407114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ED29F36-8BBB-40A3-A9B4-C06901A96D49}" type="slidenum">
              <a:rPr lang="en-SG" smtClean="0"/>
              <a:t>40</a:t>
            </a:fld>
            <a:endParaRPr lang="en-SG" dirty="0"/>
          </a:p>
        </p:txBody>
      </p:sp>
    </p:spTree>
    <p:extLst>
      <p:ext uri="{BB962C8B-B14F-4D97-AF65-F5344CB8AC3E}">
        <p14:creationId xmlns:p14="http://schemas.microsoft.com/office/powerpoint/2010/main" val="120495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G" dirty="0"/>
          </a:p>
        </p:txBody>
      </p:sp>
      <p:sp>
        <p:nvSpPr>
          <p:cNvPr id="4" name="Slide Number Placeholder 3"/>
          <p:cNvSpPr>
            <a:spLocks noGrp="1"/>
          </p:cNvSpPr>
          <p:nvPr>
            <p:ph type="sldNum" sz="quarter" idx="5"/>
          </p:nvPr>
        </p:nvSpPr>
        <p:spPr/>
        <p:txBody>
          <a:bodyPr/>
          <a:lstStyle/>
          <a:p>
            <a:fld id="{1ED29F36-8BBB-40A3-A9B4-C06901A96D49}" type="slidenum">
              <a:rPr lang="en-SG" smtClean="0"/>
              <a:t>55</a:t>
            </a:fld>
            <a:endParaRPr lang="en-SG" dirty="0"/>
          </a:p>
        </p:txBody>
      </p:sp>
    </p:spTree>
    <p:extLst>
      <p:ext uri="{BB962C8B-B14F-4D97-AF65-F5344CB8AC3E}">
        <p14:creationId xmlns:p14="http://schemas.microsoft.com/office/powerpoint/2010/main" val="1860929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image" Target="../media/image9.png"/><Relationship Id="rId11" Type="http://schemas.openxmlformats.org/officeDocument/2006/relationships/image" Target="../media/image2.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3" name="Title 6">
            <a:extLst>
              <a:ext uri="{FF2B5EF4-FFF2-40B4-BE49-F238E27FC236}">
                <a16:creationId xmlns:a16="http://schemas.microsoft.com/office/drawing/2014/main" id="{73EB47CE-C145-C207-0F31-AF9474A5A475}"/>
              </a:ext>
            </a:extLst>
          </p:cNvPr>
          <p:cNvSpPr>
            <a:spLocks noGrp="1"/>
          </p:cNvSpPr>
          <p:nvPr>
            <p:ph type="title" hasCustomPrompt="1"/>
          </p:nvPr>
        </p:nvSpPr>
        <p:spPr>
          <a:xfrm>
            <a:off x="583475" y="64660"/>
            <a:ext cx="5450518" cy="492689"/>
          </a:xfrm>
          <a:prstGeom prst="rect">
            <a:avLst/>
          </a:prstGeom>
          <a:solidFill>
            <a:schemeClr val="bg1"/>
          </a:solidFill>
        </p:spPr>
        <p:txBody>
          <a:bodyPr/>
          <a:lstStyle>
            <a:lvl1pPr algn="l">
              <a:defRPr sz="3000" b="1">
                <a:solidFill>
                  <a:schemeClr val="tx1"/>
                </a:solidFill>
                <a:latin typeface="+mn-lt"/>
              </a:defRPr>
            </a:lvl1pPr>
          </a:lstStyle>
          <a:p>
            <a:r>
              <a:rPr lang="en-US" dirty="0"/>
              <a:t>CLICK TO EDIT TITLE</a:t>
            </a:r>
            <a:endParaRPr lang="en-GB" dirty="0"/>
          </a:p>
        </p:txBody>
      </p:sp>
    </p:spTree>
    <p:extLst>
      <p:ext uri="{BB962C8B-B14F-4D97-AF65-F5344CB8AC3E}">
        <p14:creationId xmlns:p14="http://schemas.microsoft.com/office/powerpoint/2010/main" val="62510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FC09153-BBEE-F1CC-133B-D7657F683C16}"/>
              </a:ext>
            </a:extLst>
          </p:cNvPr>
          <p:cNvSpPr/>
          <p:nvPr userDrawn="1"/>
        </p:nvSpPr>
        <p:spPr>
          <a:xfrm>
            <a:off x="0" y="6573210"/>
            <a:ext cx="5121899" cy="286373"/>
          </a:xfrm>
          <a:custGeom>
            <a:avLst/>
            <a:gdLst>
              <a:gd name="connsiteX0" fmla="*/ 0 w 5121899"/>
              <a:gd name="connsiteY0" fmla="*/ 0 h 286373"/>
              <a:gd name="connsiteX1" fmla="*/ 5121899 w 5121899"/>
              <a:gd name="connsiteY1" fmla="*/ 0 h 286373"/>
              <a:gd name="connsiteX2" fmla="*/ 4880819 w 5121899"/>
              <a:gd name="connsiteY2" fmla="*/ 286373 h 286373"/>
              <a:gd name="connsiteX3" fmla="*/ 0 w 5121899"/>
              <a:gd name="connsiteY3" fmla="*/ 286373 h 286373"/>
            </a:gdLst>
            <a:ahLst/>
            <a:cxnLst>
              <a:cxn ang="0">
                <a:pos x="connsiteX0" y="connsiteY0"/>
              </a:cxn>
              <a:cxn ang="0">
                <a:pos x="connsiteX1" y="connsiteY1"/>
              </a:cxn>
              <a:cxn ang="0">
                <a:pos x="connsiteX2" y="connsiteY2"/>
              </a:cxn>
              <a:cxn ang="0">
                <a:pos x="connsiteX3" y="connsiteY3"/>
              </a:cxn>
            </a:cxnLst>
            <a:rect l="l" t="t" r="r" b="b"/>
            <a:pathLst>
              <a:path w="5121899" h="286373">
                <a:moveTo>
                  <a:pt x="0" y="0"/>
                </a:moveTo>
                <a:lnTo>
                  <a:pt x="5121899" y="0"/>
                </a:lnTo>
                <a:lnTo>
                  <a:pt x="4880819" y="286373"/>
                </a:lnTo>
                <a:lnTo>
                  <a:pt x="0" y="286373"/>
                </a:lnTo>
                <a:close/>
              </a:path>
            </a:pathLst>
          </a:custGeom>
          <a:solidFill>
            <a:srgbClr val="A3A1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SG" dirty="0"/>
          </a:p>
        </p:txBody>
      </p:sp>
      <p:sp>
        <p:nvSpPr>
          <p:cNvPr id="14" name="TextBox 13">
            <a:extLst>
              <a:ext uri="{FF2B5EF4-FFF2-40B4-BE49-F238E27FC236}">
                <a16:creationId xmlns:a16="http://schemas.microsoft.com/office/drawing/2014/main" id="{510207EA-6D05-CE75-C434-B581292A80CB}"/>
              </a:ext>
            </a:extLst>
          </p:cNvPr>
          <p:cNvSpPr txBox="1"/>
          <p:nvPr userDrawn="1"/>
        </p:nvSpPr>
        <p:spPr>
          <a:xfrm>
            <a:off x="34761" y="6598244"/>
            <a:ext cx="3561617" cy="246221"/>
          </a:xfrm>
          <a:prstGeom prst="rect">
            <a:avLst/>
          </a:prstGeom>
          <a:solidFill>
            <a:srgbClr val="A3A1A3"/>
          </a:solidFill>
        </p:spPr>
        <p:txBody>
          <a:bodyPr wrap="square" rtlCol="0">
            <a:spAutoFit/>
          </a:bodyPr>
          <a:lstStyle/>
          <a:p>
            <a:pPr algn="ctr"/>
            <a:r>
              <a:rPr lang="en-US" sz="1000" b="1" spc="0" dirty="0">
                <a:solidFill>
                  <a:srgbClr val="FFFFFF"/>
                </a:solidFill>
                <a:latin typeface="Eddmond" pitchFamily="50" charset="0"/>
              </a:rPr>
              <a:t>Your Partner in Facilities Management</a:t>
            </a:r>
            <a:endParaRPr lang="en-SG" sz="1000" b="1" spc="0" dirty="0">
              <a:solidFill>
                <a:srgbClr val="FFFFFF"/>
              </a:solidFill>
              <a:latin typeface="Eddmond" pitchFamily="50" charset="0"/>
            </a:endParaRPr>
          </a:p>
        </p:txBody>
      </p:sp>
      <p:sp>
        <p:nvSpPr>
          <p:cNvPr id="7" name="Flowchart: Process 6">
            <a:extLst>
              <a:ext uri="{FF2B5EF4-FFF2-40B4-BE49-F238E27FC236}">
                <a16:creationId xmlns:a16="http://schemas.microsoft.com/office/drawing/2014/main" id="{4E7FF40C-F16E-4BB1-31F7-73AB090406F5}"/>
              </a:ext>
            </a:extLst>
          </p:cNvPr>
          <p:cNvSpPr/>
          <p:nvPr userDrawn="1"/>
        </p:nvSpPr>
        <p:spPr>
          <a:xfrm>
            <a:off x="601" y="2625661"/>
            <a:ext cx="7556599" cy="2152062"/>
          </a:xfrm>
          <a:prstGeom prst="flowChartProcess">
            <a:avLst/>
          </a:prstGeom>
          <a:solidFill>
            <a:srgbClr val="E5E7E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8" name="Freeform: Shape 7">
            <a:extLst>
              <a:ext uri="{FF2B5EF4-FFF2-40B4-BE49-F238E27FC236}">
                <a16:creationId xmlns:a16="http://schemas.microsoft.com/office/drawing/2014/main" id="{EB2CF034-B890-40DD-AAFF-AA34C0283D0E}"/>
              </a:ext>
            </a:extLst>
          </p:cNvPr>
          <p:cNvSpPr/>
          <p:nvPr userDrawn="1"/>
        </p:nvSpPr>
        <p:spPr>
          <a:xfrm flipV="1">
            <a:off x="4571998" y="-10703"/>
            <a:ext cx="4572002" cy="4851003"/>
          </a:xfrm>
          <a:custGeom>
            <a:avLst/>
            <a:gdLst>
              <a:gd name="connsiteX0" fmla="*/ 0 w 4572002"/>
              <a:gd name="connsiteY0" fmla="*/ 4851003 h 4851003"/>
              <a:gd name="connsiteX1" fmla="*/ 4572002 w 4572002"/>
              <a:gd name="connsiteY1" fmla="*/ 4851003 h 4851003"/>
              <a:gd name="connsiteX2" fmla="*/ 4572002 w 4572002"/>
              <a:gd name="connsiteY2" fmla="*/ 1180905 h 4851003"/>
              <a:gd name="connsiteX3" fmla="*/ 3676912 w 4572002"/>
              <a:gd name="connsiteY3" fmla="*/ 0 h 4851003"/>
            </a:gdLst>
            <a:ahLst/>
            <a:cxnLst>
              <a:cxn ang="0">
                <a:pos x="connsiteX0" y="connsiteY0"/>
              </a:cxn>
              <a:cxn ang="0">
                <a:pos x="connsiteX1" y="connsiteY1"/>
              </a:cxn>
              <a:cxn ang="0">
                <a:pos x="connsiteX2" y="connsiteY2"/>
              </a:cxn>
              <a:cxn ang="0">
                <a:pos x="connsiteX3" y="connsiteY3"/>
              </a:cxn>
            </a:cxnLst>
            <a:rect l="l" t="t" r="r" b="b"/>
            <a:pathLst>
              <a:path w="4572002" h="4851003">
                <a:moveTo>
                  <a:pt x="0" y="4851003"/>
                </a:moveTo>
                <a:lnTo>
                  <a:pt x="4572002" y="4851003"/>
                </a:lnTo>
                <a:lnTo>
                  <a:pt x="4572002" y="1180905"/>
                </a:lnTo>
                <a:lnTo>
                  <a:pt x="3676912" y="0"/>
                </a:lnTo>
                <a:close/>
              </a:path>
            </a:pathLst>
          </a:cu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9" name="Freeform: Shape 8">
            <a:extLst>
              <a:ext uri="{FF2B5EF4-FFF2-40B4-BE49-F238E27FC236}">
                <a16:creationId xmlns:a16="http://schemas.microsoft.com/office/drawing/2014/main" id="{70D77D95-B9FB-2EF4-B2CF-F4EEE2B436E2}"/>
              </a:ext>
            </a:extLst>
          </p:cNvPr>
          <p:cNvSpPr/>
          <p:nvPr userDrawn="1"/>
        </p:nvSpPr>
        <p:spPr>
          <a:xfrm flipH="1">
            <a:off x="5127033" y="799373"/>
            <a:ext cx="4016366" cy="6053256"/>
          </a:xfrm>
          <a:custGeom>
            <a:avLst/>
            <a:gdLst>
              <a:gd name="connsiteX0" fmla="*/ 1364873 w 4016366"/>
              <a:gd name="connsiteY0" fmla="*/ 0 h 6053256"/>
              <a:gd name="connsiteX1" fmla="*/ 0 w 4016366"/>
              <a:gd name="connsiteY1" fmla="*/ 0 h 6053256"/>
              <a:gd name="connsiteX2" fmla="*/ 0 w 4016366"/>
              <a:gd name="connsiteY2" fmla="*/ 2285822 h 6053256"/>
              <a:gd name="connsiteX3" fmla="*/ 648988 w 4016366"/>
              <a:gd name="connsiteY3" fmla="*/ 3026628 h 6053256"/>
              <a:gd name="connsiteX4" fmla="*/ 0 w 4016366"/>
              <a:gd name="connsiteY4" fmla="*/ 3767436 h 6053256"/>
              <a:gd name="connsiteX5" fmla="*/ 0 w 4016366"/>
              <a:gd name="connsiteY5" fmla="*/ 6053256 h 6053256"/>
              <a:gd name="connsiteX6" fmla="*/ 1364873 w 4016366"/>
              <a:gd name="connsiteY6" fmla="*/ 6053256 h 6053256"/>
              <a:gd name="connsiteX7" fmla="*/ 4016366 w 4016366"/>
              <a:gd name="connsiteY7" fmla="*/ 3026628 h 6053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16366" h="6053256">
                <a:moveTo>
                  <a:pt x="1364873" y="0"/>
                </a:moveTo>
                <a:lnTo>
                  <a:pt x="0" y="0"/>
                </a:lnTo>
                <a:lnTo>
                  <a:pt x="0" y="2285822"/>
                </a:lnTo>
                <a:lnTo>
                  <a:pt x="648988" y="3026628"/>
                </a:lnTo>
                <a:lnTo>
                  <a:pt x="0" y="3767436"/>
                </a:lnTo>
                <a:lnTo>
                  <a:pt x="0" y="6053256"/>
                </a:lnTo>
                <a:lnTo>
                  <a:pt x="1364873" y="6053256"/>
                </a:lnTo>
                <a:lnTo>
                  <a:pt x="4016366" y="3026628"/>
                </a:lnTo>
                <a:close/>
              </a:path>
            </a:pathLst>
          </a:cu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solidFill>
                <a:schemeClr val="tx1"/>
              </a:solidFill>
            </a:endParaRPr>
          </a:p>
        </p:txBody>
      </p:sp>
      <p:sp>
        <p:nvSpPr>
          <p:cNvPr id="10" name="Isosceles Triangle 9">
            <a:extLst>
              <a:ext uri="{FF2B5EF4-FFF2-40B4-BE49-F238E27FC236}">
                <a16:creationId xmlns:a16="http://schemas.microsoft.com/office/drawing/2014/main" id="{80468E8D-E734-F942-360A-625047BAF4DE}"/>
              </a:ext>
            </a:extLst>
          </p:cNvPr>
          <p:cNvSpPr/>
          <p:nvPr userDrawn="1"/>
        </p:nvSpPr>
        <p:spPr>
          <a:xfrm>
            <a:off x="4876800" y="4323542"/>
            <a:ext cx="4267200" cy="2534458"/>
          </a:xfrm>
          <a:prstGeom prst="triangle">
            <a:avLst/>
          </a:pr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itle 6">
            <a:extLst>
              <a:ext uri="{FF2B5EF4-FFF2-40B4-BE49-F238E27FC236}">
                <a16:creationId xmlns:a16="http://schemas.microsoft.com/office/drawing/2014/main" id="{A70FB439-1316-A0D3-54E8-BBD73403681C}"/>
              </a:ext>
            </a:extLst>
          </p:cNvPr>
          <p:cNvSpPr>
            <a:spLocks noGrp="1"/>
          </p:cNvSpPr>
          <p:nvPr userDrawn="1">
            <p:ph type="title" hasCustomPrompt="1"/>
          </p:nvPr>
        </p:nvSpPr>
        <p:spPr>
          <a:xfrm>
            <a:off x="0" y="3222452"/>
            <a:ext cx="5450518" cy="1207097"/>
          </a:xfrm>
          <a:prstGeom prst="rect">
            <a:avLst/>
          </a:prstGeom>
        </p:spPr>
        <p:txBody>
          <a:bodyPr/>
          <a:lstStyle>
            <a:lvl1pPr algn="ctr">
              <a:defRPr sz="3400" b="1">
                <a:solidFill>
                  <a:schemeClr val="tx1"/>
                </a:solidFill>
                <a:latin typeface="+mn-lt"/>
              </a:defRPr>
            </a:lvl1pPr>
          </a:lstStyle>
          <a:p>
            <a:r>
              <a:rPr lang="en-US" dirty="0"/>
              <a:t>CLICK TO EDIT TITLE STYLE</a:t>
            </a:r>
            <a:endParaRPr lang="en-GB" dirty="0"/>
          </a:p>
        </p:txBody>
      </p:sp>
      <p:pic>
        <p:nvPicPr>
          <p:cNvPr id="4" name="Picture 3">
            <a:extLst>
              <a:ext uri="{FF2B5EF4-FFF2-40B4-BE49-F238E27FC236}">
                <a16:creationId xmlns:a16="http://schemas.microsoft.com/office/drawing/2014/main" id="{02E00C11-9AA5-989B-5B18-FB9056D24F0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5845" y="193167"/>
            <a:ext cx="1300303" cy="637007"/>
          </a:xfrm>
          <a:prstGeom prst="rect">
            <a:avLst/>
          </a:prstGeom>
        </p:spPr>
      </p:pic>
    </p:spTree>
    <p:extLst>
      <p:ext uri="{BB962C8B-B14F-4D97-AF65-F5344CB8AC3E}">
        <p14:creationId xmlns:p14="http://schemas.microsoft.com/office/powerpoint/2010/main" val="3846349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7872941-358A-64AB-05E6-9A1C858F73F5}"/>
              </a:ext>
            </a:extLst>
          </p:cNvPr>
          <p:cNvSpPr/>
          <p:nvPr userDrawn="1"/>
        </p:nvSpPr>
        <p:spPr>
          <a:xfrm>
            <a:off x="178357" y="0"/>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 name="Rectangle 3">
            <a:extLst>
              <a:ext uri="{FF2B5EF4-FFF2-40B4-BE49-F238E27FC236}">
                <a16:creationId xmlns:a16="http://schemas.microsoft.com/office/drawing/2014/main" id="{70D74F0C-D825-EC1A-BCC0-6BE41835664E}"/>
              </a:ext>
            </a:extLst>
          </p:cNvPr>
          <p:cNvSpPr/>
          <p:nvPr userDrawn="1"/>
        </p:nvSpPr>
        <p:spPr>
          <a:xfrm>
            <a:off x="8751276" y="6439282"/>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5" name="Straight Connector 4">
            <a:extLst>
              <a:ext uri="{FF2B5EF4-FFF2-40B4-BE49-F238E27FC236}">
                <a16:creationId xmlns:a16="http://schemas.microsoft.com/office/drawing/2014/main" id="{DF0ED874-54E1-09A9-19DD-F6BCDBAFDD6C}"/>
              </a:ext>
            </a:extLst>
          </p:cNvPr>
          <p:cNvCxnSpPr/>
          <p:nvPr userDrawn="1"/>
        </p:nvCxnSpPr>
        <p:spPr>
          <a:xfrm>
            <a:off x="592853" y="202668"/>
            <a:ext cx="8551147" cy="0"/>
          </a:xfrm>
          <a:prstGeom prst="line">
            <a:avLst/>
          </a:prstGeom>
          <a:ln w="28575">
            <a:solidFill>
              <a:srgbClr val="A3A1A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989F70EF-E6B2-CCE1-2103-322C152BAEE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073670" y="6341317"/>
            <a:ext cx="499222" cy="180133"/>
          </a:xfrm>
          <a:prstGeom prst="rect">
            <a:avLst/>
          </a:prstGeom>
        </p:spPr>
      </p:pic>
      <p:pic>
        <p:nvPicPr>
          <p:cNvPr id="7" name="Picture 6">
            <a:extLst>
              <a:ext uri="{FF2B5EF4-FFF2-40B4-BE49-F238E27FC236}">
                <a16:creationId xmlns:a16="http://schemas.microsoft.com/office/drawing/2014/main" id="{45C7DC00-6015-5FB0-D8C9-F5AEA3105C05}"/>
              </a:ext>
            </a:extLst>
          </p:cNvPr>
          <p:cNvPicPr>
            <a:picLocks noChangeAspect="1"/>
          </p:cNvPicPr>
          <p:nvPr userDrawn="1"/>
        </p:nvPicPr>
        <p:blipFill rotWithShape="1">
          <a:blip r:embed="rId3" cstate="email">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rcRect t="134" b="3181"/>
          <a:stretch/>
        </p:blipFill>
        <p:spPr>
          <a:xfrm>
            <a:off x="6068147" y="1"/>
            <a:ext cx="3075853" cy="6858000"/>
          </a:xfrm>
          <a:custGeom>
            <a:avLst/>
            <a:gdLst>
              <a:gd name="connsiteX0" fmla="*/ 0 w 3075853"/>
              <a:gd name="connsiteY0" fmla="*/ 0 h 6880177"/>
              <a:gd name="connsiteX1" fmla="*/ 3075853 w 3075853"/>
              <a:gd name="connsiteY1" fmla="*/ 0 h 6880177"/>
              <a:gd name="connsiteX2" fmla="*/ 3075853 w 3075853"/>
              <a:gd name="connsiteY2" fmla="*/ 6880177 h 6880177"/>
              <a:gd name="connsiteX3" fmla="*/ 0 w 3075853"/>
              <a:gd name="connsiteY3" fmla="*/ 6880177 h 6880177"/>
            </a:gdLst>
            <a:ahLst/>
            <a:cxnLst>
              <a:cxn ang="0">
                <a:pos x="connsiteX0" y="connsiteY0"/>
              </a:cxn>
              <a:cxn ang="0">
                <a:pos x="connsiteX1" y="connsiteY1"/>
              </a:cxn>
              <a:cxn ang="0">
                <a:pos x="connsiteX2" y="connsiteY2"/>
              </a:cxn>
              <a:cxn ang="0">
                <a:pos x="connsiteX3" y="connsiteY3"/>
              </a:cxn>
            </a:cxnLst>
            <a:rect l="l" t="t" r="r" b="b"/>
            <a:pathLst>
              <a:path w="3075853" h="6880177">
                <a:moveTo>
                  <a:pt x="0" y="0"/>
                </a:moveTo>
                <a:lnTo>
                  <a:pt x="3075853" y="0"/>
                </a:lnTo>
                <a:lnTo>
                  <a:pt x="3075853" y="6880177"/>
                </a:lnTo>
                <a:lnTo>
                  <a:pt x="0" y="6880177"/>
                </a:lnTo>
                <a:close/>
              </a:path>
            </a:pathLst>
          </a:custGeom>
        </p:spPr>
      </p:pic>
      <p:sp>
        <p:nvSpPr>
          <p:cNvPr id="9" name="Freeform: Shape 8">
            <a:extLst>
              <a:ext uri="{FF2B5EF4-FFF2-40B4-BE49-F238E27FC236}">
                <a16:creationId xmlns:a16="http://schemas.microsoft.com/office/drawing/2014/main" id="{08945282-A8FA-3091-A7A1-20AC93E04FCA}"/>
              </a:ext>
            </a:extLst>
          </p:cNvPr>
          <p:cNvSpPr/>
          <p:nvPr userDrawn="1"/>
        </p:nvSpPr>
        <p:spPr>
          <a:xfrm>
            <a:off x="4870194" y="-1846"/>
            <a:ext cx="3659185" cy="6876000"/>
          </a:xfrm>
          <a:custGeom>
            <a:avLst/>
            <a:gdLst>
              <a:gd name="connsiteX0" fmla="*/ 2302162 w 3659185"/>
              <a:gd name="connsiteY0" fmla="*/ 0 h 6890678"/>
              <a:gd name="connsiteX1" fmla="*/ 3659185 w 3659185"/>
              <a:gd name="connsiteY1" fmla="*/ 0 h 6890678"/>
              <a:gd name="connsiteX2" fmla="*/ 1357023 w 3659185"/>
              <a:gd name="connsiteY2" fmla="*/ 6890678 h 6890678"/>
              <a:gd name="connsiteX3" fmla="*/ 0 w 3659185"/>
              <a:gd name="connsiteY3" fmla="*/ 6890678 h 6890678"/>
            </a:gdLst>
            <a:ahLst/>
            <a:cxnLst>
              <a:cxn ang="0">
                <a:pos x="connsiteX0" y="connsiteY0"/>
              </a:cxn>
              <a:cxn ang="0">
                <a:pos x="connsiteX1" y="connsiteY1"/>
              </a:cxn>
              <a:cxn ang="0">
                <a:pos x="connsiteX2" y="connsiteY2"/>
              </a:cxn>
              <a:cxn ang="0">
                <a:pos x="connsiteX3" y="connsiteY3"/>
              </a:cxn>
            </a:cxnLst>
            <a:rect l="l" t="t" r="r" b="b"/>
            <a:pathLst>
              <a:path w="3659185" h="6890678">
                <a:moveTo>
                  <a:pt x="2302162" y="0"/>
                </a:moveTo>
                <a:lnTo>
                  <a:pt x="3659185" y="0"/>
                </a:lnTo>
                <a:lnTo>
                  <a:pt x="1357023" y="6890678"/>
                </a:lnTo>
                <a:lnTo>
                  <a:pt x="0" y="689067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SG" dirty="0"/>
          </a:p>
        </p:txBody>
      </p:sp>
      <p:sp>
        <p:nvSpPr>
          <p:cNvPr id="10" name="Freeform: Shape 9">
            <a:extLst>
              <a:ext uri="{FF2B5EF4-FFF2-40B4-BE49-F238E27FC236}">
                <a16:creationId xmlns:a16="http://schemas.microsoft.com/office/drawing/2014/main" id="{02E35384-92A5-2003-6EED-0DF6D69EDF29}"/>
              </a:ext>
            </a:extLst>
          </p:cNvPr>
          <p:cNvSpPr/>
          <p:nvPr userDrawn="1"/>
        </p:nvSpPr>
        <p:spPr>
          <a:xfrm>
            <a:off x="3699288" y="-21758"/>
            <a:ext cx="3659185" cy="6876000"/>
          </a:xfrm>
          <a:custGeom>
            <a:avLst/>
            <a:gdLst>
              <a:gd name="connsiteX0" fmla="*/ 2302162 w 3659185"/>
              <a:gd name="connsiteY0" fmla="*/ 0 h 6890678"/>
              <a:gd name="connsiteX1" fmla="*/ 3659185 w 3659185"/>
              <a:gd name="connsiteY1" fmla="*/ 0 h 6890678"/>
              <a:gd name="connsiteX2" fmla="*/ 1357023 w 3659185"/>
              <a:gd name="connsiteY2" fmla="*/ 6890678 h 6890678"/>
              <a:gd name="connsiteX3" fmla="*/ 0 w 3659185"/>
              <a:gd name="connsiteY3" fmla="*/ 6890678 h 6890678"/>
            </a:gdLst>
            <a:ahLst/>
            <a:cxnLst>
              <a:cxn ang="0">
                <a:pos x="connsiteX0" y="connsiteY0"/>
              </a:cxn>
              <a:cxn ang="0">
                <a:pos x="connsiteX1" y="connsiteY1"/>
              </a:cxn>
              <a:cxn ang="0">
                <a:pos x="connsiteX2" y="connsiteY2"/>
              </a:cxn>
              <a:cxn ang="0">
                <a:pos x="connsiteX3" y="connsiteY3"/>
              </a:cxn>
            </a:cxnLst>
            <a:rect l="l" t="t" r="r" b="b"/>
            <a:pathLst>
              <a:path w="3659185" h="6890678">
                <a:moveTo>
                  <a:pt x="2302162" y="0"/>
                </a:moveTo>
                <a:lnTo>
                  <a:pt x="3659185" y="0"/>
                </a:lnTo>
                <a:lnTo>
                  <a:pt x="1357023" y="6890678"/>
                </a:lnTo>
                <a:lnTo>
                  <a:pt x="0" y="689067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SG" dirty="0"/>
          </a:p>
        </p:txBody>
      </p:sp>
      <p:cxnSp>
        <p:nvCxnSpPr>
          <p:cNvPr id="11" name="Straight Connector 10">
            <a:extLst>
              <a:ext uri="{FF2B5EF4-FFF2-40B4-BE49-F238E27FC236}">
                <a16:creationId xmlns:a16="http://schemas.microsoft.com/office/drawing/2014/main" id="{5ED733D0-8F60-7FB2-BAE3-3A6C78F08007}"/>
              </a:ext>
            </a:extLst>
          </p:cNvPr>
          <p:cNvCxnSpPr/>
          <p:nvPr userDrawn="1"/>
        </p:nvCxnSpPr>
        <p:spPr>
          <a:xfrm>
            <a:off x="5841768" y="202668"/>
            <a:ext cx="612000" cy="0"/>
          </a:xfrm>
          <a:prstGeom prst="line">
            <a:avLst/>
          </a:prstGeom>
          <a:ln w="28575">
            <a:solidFill>
              <a:srgbClr val="A3A1A3"/>
            </a:solidFill>
          </a:ln>
        </p:spPr>
        <p:style>
          <a:lnRef idx="1">
            <a:schemeClr val="accent1"/>
          </a:lnRef>
          <a:fillRef idx="0">
            <a:schemeClr val="accent1"/>
          </a:fillRef>
          <a:effectRef idx="0">
            <a:schemeClr val="accent1"/>
          </a:effectRef>
          <a:fontRef idx="minor">
            <a:schemeClr val="tx1"/>
          </a:fontRef>
        </p:style>
      </p:cxnSp>
      <p:sp>
        <p:nvSpPr>
          <p:cNvPr id="12" name="Freeform: Shape 11">
            <a:extLst>
              <a:ext uri="{FF2B5EF4-FFF2-40B4-BE49-F238E27FC236}">
                <a16:creationId xmlns:a16="http://schemas.microsoft.com/office/drawing/2014/main" id="{934B3BEF-F7D9-C6B1-B31F-7DFBC6CA1950}"/>
              </a:ext>
            </a:extLst>
          </p:cNvPr>
          <p:cNvSpPr/>
          <p:nvPr userDrawn="1"/>
        </p:nvSpPr>
        <p:spPr>
          <a:xfrm>
            <a:off x="-7300" y="6568454"/>
            <a:ext cx="5298393" cy="299301"/>
          </a:xfrm>
          <a:custGeom>
            <a:avLst/>
            <a:gdLst>
              <a:gd name="connsiteX0" fmla="*/ 0 w 5298393"/>
              <a:gd name="connsiteY0" fmla="*/ 0 h 299301"/>
              <a:gd name="connsiteX1" fmla="*/ 4304013 w 5298393"/>
              <a:gd name="connsiteY1" fmla="*/ 0 h 299301"/>
              <a:gd name="connsiteX2" fmla="*/ 4206272 w 5298393"/>
              <a:gd name="connsiteY2" fmla="*/ 291882 h 299301"/>
              <a:gd name="connsiteX3" fmla="*/ 5298393 w 5298393"/>
              <a:gd name="connsiteY3" fmla="*/ 291882 h 299301"/>
              <a:gd name="connsiteX4" fmla="*/ 5298393 w 5298393"/>
              <a:gd name="connsiteY4" fmla="*/ 299301 h 299301"/>
              <a:gd name="connsiteX5" fmla="*/ 0 w 5298393"/>
              <a:gd name="connsiteY5" fmla="*/ 299301 h 299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98393" h="299301">
                <a:moveTo>
                  <a:pt x="0" y="0"/>
                </a:moveTo>
                <a:lnTo>
                  <a:pt x="4304013" y="0"/>
                </a:lnTo>
                <a:lnTo>
                  <a:pt x="4206272" y="291882"/>
                </a:lnTo>
                <a:lnTo>
                  <a:pt x="5298393" y="291882"/>
                </a:lnTo>
                <a:lnTo>
                  <a:pt x="5298393" y="299301"/>
                </a:lnTo>
                <a:lnTo>
                  <a:pt x="0" y="299301"/>
                </a:lnTo>
                <a:close/>
              </a:path>
            </a:pathLst>
          </a:custGeom>
          <a:solidFill>
            <a:srgbClr val="A3A1A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SG" dirty="0"/>
          </a:p>
        </p:txBody>
      </p:sp>
      <p:grpSp>
        <p:nvGrpSpPr>
          <p:cNvPr id="13" name="Group 12">
            <a:extLst>
              <a:ext uri="{FF2B5EF4-FFF2-40B4-BE49-F238E27FC236}">
                <a16:creationId xmlns:a16="http://schemas.microsoft.com/office/drawing/2014/main" id="{2277890B-397E-2B17-BC8D-849DCE8C7A45}"/>
              </a:ext>
            </a:extLst>
          </p:cNvPr>
          <p:cNvGrpSpPr/>
          <p:nvPr userDrawn="1"/>
        </p:nvGrpSpPr>
        <p:grpSpPr>
          <a:xfrm>
            <a:off x="4206246" y="-7620"/>
            <a:ext cx="4315859" cy="6876000"/>
            <a:chOff x="4213290" y="-22632"/>
            <a:chExt cx="4315859" cy="6891784"/>
          </a:xfrm>
        </p:grpSpPr>
        <p:sp>
          <p:nvSpPr>
            <p:cNvPr id="14" name="Freeform: Shape 13">
              <a:extLst>
                <a:ext uri="{FF2B5EF4-FFF2-40B4-BE49-F238E27FC236}">
                  <a16:creationId xmlns:a16="http://schemas.microsoft.com/office/drawing/2014/main" id="{E1E2ACCA-B450-53B4-2E9C-EA20900F1347}"/>
                </a:ext>
              </a:extLst>
            </p:cNvPr>
            <p:cNvSpPr/>
            <p:nvPr userDrawn="1"/>
          </p:nvSpPr>
          <p:spPr>
            <a:xfrm>
              <a:off x="4874380" y="-22632"/>
              <a:ext cx="3654769" cy="6886476"/>
            </a:xfrm>
            <a:custGeom>
              <a:avLst/>
              <a:gdLst>
                <a:gd name="connsiteX0" fmla="*/ 2297746 w 3654769"/>
                <a:gd name="connsiteY0" fmla="*/ 0 h 6886476"/>
                <a:gd name="connsiteX1" fmla="*/ 3654769 w 3654769"/>
                <a:gd name="connsiteY1" fmla="*/ 0 h 6886476"/>
                <a:gd name="connsiteX2" fmla="*/ 1357023 w 3654769"/>
                <a:gd name="connsiteY2" fmla="*/ 6886476 h 6886476"/>
                <a:gd name="connsiteX3" fmla="*/ 0 w 3654769"/>
                <a:gd name="connsiteY3" fmla="*/ 6886476 h 6886476"/>
              </a:gdLst>
              <a:ahLst/>
              <a:cxnLst>
                <a:cxn ang="0">
                  <a:pos x="connsiteX0" y="connsiteY0"/>
                </a:cxn>
                <a:cxn ang="0">
                  <a:pos x="connsiteX1" y="connsiteY1"/>
                </a:cxn>
                <a:cxn ang="0">
                  <a:pos x="connsiteX2" y="connsiteY2"/>
                </a:cxn>
                <a:cxn ang="0">
                  <a:pos x="connsiteX3" y="connsiteY3"/>
                </a:cxn>
              </a:cxnLst>
              <a:rect l="l" t="t" r="r" b="b"/>
              <a:pathLst>
                <a:path w="3654769" h="6886476">
                  <a:moveTo>
                    <a:pt x="2297746" y="0"/>
                  </a:moveTo>
                  <a:lnTo>
                    <a:pt x="3654769" y="0"/>
                  </a:lnTo>
                  <a:lnTo>
                    <a:pt x="1357023" y="6886476"/>
                  </a:lnTo>
                  <a:lnTo>
                    <a:pt x="0" y="6886476"/>
                  </a:lnTo>
                  <a:close/>
                </a:path>
              </a:pathLst>
            </a:custGeom>
            <a:solidFill>
              <a:srgbClr val="649FC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SG" dirty="0"/>
            </a:p>
          </p:txBody>
        </p:sp>
        <p:sp>
          <p:nvSpPr>
            <p:cNvPr id="15" name="Freeform: Shape 14">
              <a:extLst>
                <a:ext uri="{FF2B5EF4-FFF2-40B4-BE49-F238E27FC236}">
                  <a16:creationId xmlns:a16="http://schemas.microsoft.com/office/drawing/2014/main" id="{A04D9535-4252-A6C3-21DE-300CAA05C21A}"/>
                </a:ext>
              </a:extLst>
            </p:cNvPr>
            <p:cNvSpPr/>
            <p:nvPr userDrawn="1"/>
          </p:nvSpPr>
          <p:spPr>
            <a:xfrm>
              <a:off x="4213290" y="-21526"/>
              <a:ext cx="3659185" cy="6890678"/>
            </a:xfrm>
            <a:custGeom>
              <a:avLst/>
              <a:gdLst>
                <a:gd name="connsiteX0" fmla="*/ 2302162 w 3659185"/>
                <a:gd name="connsiteY0" fmla="*/ 0 h 6890678"/>
                <a:gd name="connsiteX1" fmla="*/ 3659185 w 3659185"/>
                <a:gd name="connsiteY1" fmla="*/ 0 h 6890678"/>
                <a:gd name="connsiteX2" fmla="*/ 1357023 w 3659185"/>
                <a:gd name="connsiteY2" fmla="*/ 6890678 h 6890678"/>
                <a:gd name="connsiteX3" fmla="*/ 0 w 3659185"/>
                <a:gd name="connsiteY3" fmla="*/ 6890678 h 6890678"/>
              </a:gdLst>
              <a:ahLst/>
              <a:cxnLst>
                <a:cxn ang="0">
                  <a:pos x="connsiteX0" y="connsiteY0"/>
                </a:cxn>
                <a:cxn ang="0">
                  <a:pos x="connsiteX1" y="connsiteY1"/>
                </a:cxn>
                <a:cxn ang="0">
                  <a:pos x="connsiteX2" y="connsiteY2"/>
                </a:cxn>
                <a:cxn ang="0">
                  <a:pos x="connsiteX3" y="connsiteY3"/>
                </a:cxn>
              </a:cxnLst>
              <a:rect l="l" t="t" r="r" b="b"/>
              <a:pathLst>
                <a:path w="3659185" h="6890678">
                  <a:moveTo>
                    <a:pt x="2302162" y="0"/>
                  </a:moveTo>
                  <a:lnTo>
                    <a:pt x="3659185" y="0"/>
                  </a:lnTo>
                  <a:lnTo>
                    <a:pt x="1357023" y="6890678"/>
                  </a:lnTo>
                  <a:lnTo>
                    <a:pt x="0" y="6890678"/>
                  </a:lnTo>
                  <a:close/>
                </a:path>
              </a:pathLst>
            </a:custGeom>
            <a:solidFill>
              <a:srgbClr val="B4233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SG" dirty="0"/>
            </a:p>
          </p:txBody>
        </p:sp>
      </p:grpSp>
      <p:sp>
        <p:nvSpPr>
          <p:cNvPr id="17" name="TextBox 16">
            <a:extLst>
              <a:ext uri="{FF2B5EF4-FFF2-40B4-BE49-F238E27FC236}">
                <a16:creationId xmlns:a16="http://schemas.microsoft.com/office/drawing/2014/main" id="{16A47E2C-AB0E-2E4A-0A82-6F95C73AD5AA}"/>
              </a:ext>
            </a:extLst>
          </p:cNvPr>
          <p:cNvSpPr txBox="1"/>
          <p:nvPr userDrawn="1"/>
        </p:nvSpPr>
        <p:spPr>
          <a:xfrm>
            <a:off x="33947" y="6598244"/>
            <a:ext cx="3478202" cy="246221"/>
          </a:xfrm>
          <a:prstGeom prst="rect">
            <a:avLst/>
          </a:prstGeom>
          <a:solidFill>
            <a:srgbClr val="A3A1A3"/>
          </a:solidFill>
        </p:spPr>
        <p:txBody>
          <a:bodyPr wrap="square" rtlCol="0">
            <a:spAutoFit/>
          </a:bodyPr>
          <a:lstStyle/>
          <a:p>
            <a:pPr algn="ctr"/>
            <a:r>
              <a:rPr lang="en-US" sz="1000" b="1" spc="0" dirty="0">
                <a:solidFill>
                  <a:srgbClr val="FFFFFF"/>
                </a:solidFill>
                <a:latin typeface="Eddmond" pitchFamily="50" charset="0"/>
              </a:rPr>
              <a:t>Your Partner in Facilities Management</a:t>
            </a:r>
            <a:endParaRPr lang="en-SG" sz="1000" b="1" spc="0" dirty="0">
              <a:solidFill>
                <a:srgbClr val="FFFFFF"/>
              </a:solidFill>
              <a:latin typeface="Eddmond" pitchFamily="50" charset="0"/>
            </a:endParaRPr>
          </a:p>
        </p:txBody>
      </p:sp>
      <p:sp>
        <p:nvSpPr>
          <p:cNvPr id="18" name="Title 6">
            <a:extLst>
              <a:ext uri="{FF2B5EF4-FFF2-40B4-BE49-F238E27FC236}">
                <a16:creationId xmlns:a16="http://schemas.microsoft.com/office/drawing/2014/main" id="{2D8F4DBF-6E68-5179-06A4-8F6438F2F06F}"/>
              </a:ext>
            </a:extLst>
          </p:cNvPr>
          <p:cNvSpPr>
            <a:spLocks noGrp="1"/>
          </p:cNvSpPr>
          <p:nvPr>
            <p:ph type="title" hasCustomPrompt="1"/>
          </p:nvPr>
        </p:nvSpPr>
        <p:spPr>
          <a:xfrm>
            <a:off x="583475" y="64660"/>
            <a:ext cx="5450518" cy="492689"/>
          </a:xfrm>
          <a:prstGeom prst="rect">
            <a:avLst/>
          </a:prstGeom>
          <a:solidFill>
            <a:schemeClr val="bg1"/>
          </a:solidFill>
        </p:spPr>
        <p:txBody>
          <a:bodyPr/>
          <a:lstStyle>
            <a:lvl1pPr algn="l">
              <a:defRPr sz="3000" b="1">
                <a:solidFill>
                  <a:schemeClr val="tx1"/>
                </a:solidFill>
                <a:latin typeface="+mn-lt"/>
              </a:defRPr>
            </a:lvl1pPr>
          </a:lstStyle>
          <a:p>
            <a:r>
              <a:rPr lang="en-US" dirty="0"/>
              <a:t>CLICK TO EDIT TITLE</a:t>
            </a:r>
            <a:endParaRPr lang="en-GB" dirty="0"/>
          </a:p>
        </p:txBody>
      </p:sp>
    </p:spTree>
    <p:extLst>
      <p:ext uri="{BB962C8B-B14F-4D97-AF65-F5344CB8AC3E}">
        <p14:creationId xmlns:p14="http://schemas.microsoft.com/office/powerpoint/2010/main" val="1443468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ADC6B14-72BC-5F3D-1A2F-A53FFC3D3FE0}"/>
              </a:ext>
            </a:extLst>
          </p:cNvPr>
          <p:cNvSpPr/>
          <p:nvPr userDrawn="1"/>
        </p:nvSpPr>
        <p:spPr>
          <a:xfrm>
            <a:off x="0" y="6579784"/>
            <a:ext cx="8631511" cy="286373"/>
          </a:xfrm>
          <a:prstGeom prst="rect">
            <a:avLst/>
          </a:prstGeom>
          <a:solidFill>
            <a:srgbClr val="A3A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4" name="Rectangle 3">
            <a:extLst>
              <a:ext uri="{FF2B5EF4-FFF2-40B4-BE49-F238E27FC236}">
                <a16:creationId xmlns:a16="http://schemas.microsoft.com/office/drawing/2014/main" id="{65089DFD-E1DF-5B50-D50A-27A593DC30E1}"/>
              </a:ext>
            </a:extLst>
          </p:cNvPr>
          <p:cNvSpPr/>
          <p:nvPr userDrawn="1"/>
        </p:nvSpPr>
        <p:spPr>
          <a:xfrm>
            <a:off x="8751276" y="6439282"/>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15" name="TextBox 14">
            <a:extLst>
              <a:ext uri="{FF2B5EF4-FFF2-40B4-BE49-F238E27FC236}">
                <a16:creationId xmlns:a16="http://schemas.microsoft.com/office/drawing/2014/main" id="{94D49D6A-4C4F-64B3-D87D-63E7FCBD0271}"/>
              </a:ext>
            </a:extLst>
          </p:cNvPr>
          <p:cNvSpPr txBox="1"/>
          <p:nvPr userDrawn="1"/>
        </p:nvSpPr>
        <p:spPr>
          <a:xfrm>
            <a:off x="5153309" y="6597939"/>
            <a:ext cx="3478202" cy="246221"/>
          </a:xfrm>
          <a:prstGeom prst="rect">
            <a:avLst/>
          </a:prstGeom>
          <a:solidFill>
            <a:srgbClr val="A3A1A3"/>
          </a:solidFill>
        </p:spPr>
        <p:txBody>
          <a:bodyPr wrap="square" rtlCol="0">
            <a:spAutoFit/>
          </a:bodyPr>
          <a:lstStyle/>
          <a:p>
            <a:pPr algn="ctr"/>
            <a:r>
              <a:rPr lang="en-US" sz="1000" b="1" spc="0" dirty="0">
                <a:solidFill>
                  <a:srgbClr val="FFFFFF"/>
                </a:solidFill>
                <a:latin typeface="Eddmond" pitchFamily="50" charset="0"/>
              </a:rPr>
              <a:t>Your Partner in Facilities Management</a:t>
            </a:r>
            <a:endParaRPr lang="en-SG" sz="1000" b="1" spc="0" dirty="0">
              <a:solidFill>
                <a:srgbClr val="FFFFFF"/>
              </a:solidFill>
              <a:latin typeface="Eddmond" pitchFamily="50" charset="0"/>
            </a:endParaRPr>
          </a:p>
        </p:txBody>
      </p:sp>
      <p:grpSp>
        <p:nvGrpSpPr>
          <p:cNvPr id="48" name="Group 47">
            <a:extLst>
              <a:ext uri="{FF2B5EF4-FFF2-40B4-BE49-F238E27FC236}">
                <a16:creationId xmlns:a16="http://schemas.microsoft.com/office/drawing/2014/main" id="{3AE066E1-45AE-4EE6-8762-3E98F53624E3}"/>
              </a:ext>
            </a:extLst>
          </p:cNvPr>
          <p:cNvGrpSpPr/>
          <p:nvPr userDrawn="1"/>
        </p:nvGrpSpPr>
        <p:grpSpPr>
          <a:xfrm>
            <a:off x="0" y="2062046"/>
            <a:ext cx="8433708" cy="2733908"/>
            <a:chOff x="-1" y="1998234"/>
            <a:chExt cx="8433708" cy="2733908"/>
          </a:xfrm>
        </p:grpSpPr>
        <p:sp>
          <p:nvSpPr>
            <p:cNvPr id="41" name="Freeform: Shape 40">
              <a:extLst>
                <a:ext uri="{FF2B5EF4-FFF2-40B4-BE49-F238E27FC236}">
                  <a16:creationId xmlns:a16="http://schemas.microsoft.com/office/drawing/2014/main" id="{F0ACC24F-5C8E-4C54-B54C-B82ACCA51EC8}"/>
                </a:ext>
              </a:extLst>
            </p:cNvPr>
            <p:cNvSpPr/>
            <p:nvPr userDrawn="1"/>
          </p:nvSpPr>
          <p:spPr>
            <a:xfrm>
              <a:off x="0" y="1998234"/>
              <a:ext cx="8433707" cy="2733908"/>
            </a:xfrm>
            <a:custGeom>
              <a:avLst/>
              <a:gdLst>
                <a:gd name="connsiteX0" fmla="*/ 0 w 8522223"/>
                <a:gd name="connsiteY0" fmla="*/ 0 h 2280106"/>
                <a:gd name="connsiteX1" fmla="*/ 7503471 w 8522223"/>
                <a:gd name="connsiteY1" fmla="*/ 0 h 2280106"/>
                <a:gd name="connsiteX2" fmla="*/ 7869186 w 8522223"/>
                <a:gd name="connsiteY2" fmla="*/ 257907 h 2280106"/>
                <a:gd name="connsiteX3" fmla="*/ 8234902 w 8522223"/>
                <a:gd name="connsiteY3" fmla="*/ 0 h 2280106"/>
                <a:gd name="connsiteX4" fmla="*/ 8522223 w 8522223"/>
                <a:gd name="connsiteY4" fmla="*/ 0 h 2280106"/>
                <a:gd name="connsiteX5" fmla="*/ 8522223 w 8522223"/>
                <a:gd name="connsiteY5" fmla="*/ 2280106 h 2280106"/>
                <a:gd name="connsiteX6" fmla="*/ 0 w 8522223"/>
                <a:gd name="connsiteY6" fmla="*/ 2280106 h 2280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522223" h="2280106">
                  <a:moveTo>
                    <a:pt x="0" y="0"/>
                  </a:moveTo>
                  <a:lnTo>
                    <a:pt x="7503471" y="0"/>
                  </a:lnTo>
                  <a:lnTo>
                    <a:pt x="7869186" y="257907"/>
                  </a:lnTo>
                  <a:lnTo>
                    <a:pt x="8234902" y="0"/>
                  </a:lnTo>
                  <a:lnTo>
                    <a:pt x="8522223" y="0"/>
                  </a:lnTo>
                  <a:lnTo>
                    <a:pt x="8522223" y="2280106"/>
                  </a:lnTo>
                  <a:lnTo>
                    <a:pt x="0" y="2280106"/>
                  </a:lnTo>
                  <a:close/>
                </a:path>
              </a:pathLst>
            </a:custGeom>
            <a:solidFill>
              <a:srgbClr val="DFEAF4"/>
            </a:solidFill>
            <a:ln>
              <a:solidFill>
                <a:srgbClr val="DFEAF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dirty="0"/>
            </a:p>
          </p:txBody>
        </p:sp>
        <p:sp>
          <p:nvSpPr>
            <p:cNvPr id="36" name="Isosceles Triangle 35">
              <a:extLst>
                <a:ext uri="{FF2B5EF4-FFF2-40B4-BE49-F238E27FC236}">
                  <a16:creationId xmlns:a16="http://schemas.microsoft.com/office/drawing/2014/main" id="{4E37040E-6321-128C-012F-BB3B6F21CE3E}"/>
                </a:ext>
              </a:extLst>
            </p:cNvPr>
            <p:cNvSpPr/>
            <p:nvPr userDrawn="1"/>
          </p:nvSpPr>
          <p:spPr>
            <a:xfrm rot="5400000">
              <a:off x="-369452" y="2367685"/>
              <a:ext cx="1819686" cy="1080783"/>
            </a:xfrm>
            <a:prstGeom prst="triangle">
              <a:avLst/>
            </a:prstGeom>
            <a:solidFill>
              <a:srgbClr val="002060">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7" name="Isosceles Triangle 36">
              <a:extLst>
                <a:ext uri="{FF2B5EF4-FFF2-40B4-BE49-F238E27FC236}">
                  <a16:creationId xmlns:a16="http://schemas.microsoft.com/office/drawing/2014/main" id="{33FF2C71-2949-C077-FE27-1B057BAFEEDC}"/>
                </a:ext>
              </a:extLst>
            </p:cNvPr>
            <p:cNvSpPr/>
            <p:nvPr userDrawn="1"/>
          </p:nvSpPr>
          <p:spPr>
            <a:xfrm rot="5400000">
              <a:off x="-369452" y="3276258"/>
              <a:ext cx="1819686" cy="1080783"/>
            </a:xfrm>
            <a:prstGeom prst="triangle">
              <a:avLst/>
            </a:prstGeom>
            <a:solidFill>
              <a:srgbClr val="892F38">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5" name="Picture 4">
            <a:extLst>
              <a:ext uri="{FF2B5EF4-FFF2-40B4-BE49-F238E27FC236}">
                <a16:creationId xmlns:a16="http://schemas.microsoft.com/office/drawing/2014/main" id="{5638CCA7-FD57-36DB-12C3-DDEE36524BF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507852" y="193166"/>
            <a:ext cx="1300303" cy="637007"/>
          </a:xfrm>
          <a:prstGeom prst="rect">
            <a:avLst/>
          </a:prstGeom>
        </p:spPr>
      </p:pic>
      <p:sp>
        <p:nvSpPr>
          <p:cNvPr id="2" name="Title 6">
            <a:extLst>
              <a:ext uri="{FF2B5EF4-FFF2-40B4-BE49-F238E27FC236}">
                <a16:creationId xmlns:a16="http://schemas.microsoft.com/office/drawing/2014/main" id="{D42C4DD9-4477-3948-3083-177601FECCDC}"/>
              </a:ext>
            </a:extLst>
          </p:cNvPr>
          <p:cNvSpPr>
            <a:spLocks noGrp="1"/>
          </p:cNvSpPr>
          <p:nvPr>
            <p:ph type="title" hasCustomPrompt="1"/>
          </p:nvPr>
        </p:nvSpPr>
        <p:spPr>
          <a:xfrm>
            <a:off x="1432061" y="3173392"/>
            <a:ext cx="6650369" cy="511215"/>
          </a:xfrm>
          <a:prstGeom prst="rect">
            <a:avLst/>
          </a:prstGeom>
        </p:spPr>
        <p:txBody>
          <a:bodyPr/>
          <a:lstStyle>
            <a:lvl1pPr algn="ctr">
              <a:defRPr sz="3000" b="1">
                <a:solidFill>
                  <a:schemeClr val="tx1"/>
                </a:solidFill>
                <a:latin typeface="+mn-lt"/>
              </a:defRPr>
            </a:lvl1pPr>
          </a:lstStyle>
          <a:p>
            <a:r>
              <a:rPr lang="en-US" dirty="0"/>
              <a:t>CLICK TO EDIT TITLE STYLE</a:t>
            </a:r>
            <a:endParaRPr lang="en-GB" dirty="0"/>
          </a:p>
        </p:txBody>
      </p:sp>
    </p:spTree>
    <p:extLst>
      <p:ext uri="{BB962C8B-B14F-4D97-AF65-F5344CB8AC3E}">
        <p14:creationId xmlns:p14="http://schemas.microsoft.com/office/powerpoint/2010/main" val="2643303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EEF37D03-53BD-86C3-CDD3-189699D0287D}"/>
              </a:ext>
            </a:extLst>
          </p:cNvPr>
          <p:cNvPicPr>
            <a:picLocks noChangeAspect="1"/>
          </p:cNvPicPr>
          <p:nvPr userDrawn="1"/>
        </p:nvPicPr>
        <p:blipFill rotWithShape="1">
          <a:blip r:embed="rId2" cstate="email">
            <a:alphaModFix amt="16000"/>
            <a:extLst>
              <a:ext uri="{28A0092B-C50C-407E-A947-70E740481C1C}">
                <a14:useLocalDpi xmlns:a14="http://schemas.microsoft.com/office/drawing/2010/main"/>
              </a:ext>
            </a:extLst>
          </a:blip>
          <a:srcRect/>
          <a:stretch/>
        </p:blipFill>
        <p:spPr>
          <a:xfrm>
            <a:off x="11574" y="2803358"/>
            <a:ext cx="9132426" cy="4054642"/>
          </a:xfrm>
          <a:prstGeom prst="snip2SameRect">
            <a:avLst>
              <a:gd name="adj1" fmla="val 20074"/>
              <a:gd name="adj2" fmla="val 0"/>
            </a:avLst>
          </a:prstGeom>
          <a:effectLst>
            <a:softEdge rad="0"/>
          </a:effectLst>
        </p:spPr>
      </p:pic>
      <p:pic>
        <p:nvPicPr>
          <p:cNvPr id="4" name="Picture 3" descr="Logo&#10;&#10;Description automatically generated">
            <a:extLst>
              <a:ext uri="{FF2B5EF4-FFF2-40B4-BE49-F238E27FC236}">
                <a16:creationId xmlns:a16="http://schemas.microsoft.com/office/drawing/2014/main" id="{424EC180-722E-F1E0-B6EE-2E5C18E90D2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5528543"/>
            <a:ext cx="2050530" cy="882956"/>
          </a:xfrm>
          <a:prstGeom prst="rect">
            <a:avLst/>
          </a:prstGeom>
        </p:spPr>
      </p:pic>
      <p:grpSp>
        <p:nvGrpSpPr>
          <p:cNvPr id="5" name="Group 4">
            <a:extLst>
              <a:ext uri="{FF2B5EF4-FFF2-40B4-BE49-F238E27FC236}">
                <a16:creationId xmlns:a16="http://schemas.microsoft.com/office/drawing/2014/main" id="{AF3A9E3E-D576-9687-94CF-477B2473C1B9}"/>
              </a:ext>
            </a:extLst>
          </p:cNvPr>
          <p:cNvGrpSpPr/>
          <p:nvPr userDrawn="1"/>
        </p:nvGrpSpPr>
        <p:grpSpPr>
          <a:xfrm>
            <a:off x="779194" y="2017710"/>
            <a:ext cx="7585613" cy="2822580"/>
            <a:chOff x="779190" y="1380930"/>
            <a:chExt cx="7585613" cy="2822580"/>
          </a:xfrm>
        </p:grpSpPr>
        <p:grpSp>
          <p:nvGrpSpPr>
            <p:cNvPr id="6" name="Group 5">
              <a:extLst>
                <a:ext uri="{FF2B5EF4-FFF2-40B4-BE49-F238E27FC236}">
                  <a16:creationId xmlns:a16="http://schemas.microsoft.com/office/drawing/2014/main" id="{AC843600-BE47-DFFE-7042-1B1EDA47827B}"/>
                </a:ext>
              </a:extLst>
            </p:cNvPr>
            <p:cNvGrpSpPr/>
            <p:nvPr userDrawn="1"/>
          </p:nvGrpSpPr>
          <p:grpSpPr>
            <a:xfrm>
              <a:off x="779190" y="3094167"/>
              <a:ext cx="7585613" cy="1109343"/>
              <a:chOff x="779194" y="3538484"/>
              <a:chExt cx="7585613" cy="1109343"/>
            </a:xfrm>
          </p:grpSpPr>
          <p:grpSp>
            <p:nvGrpSpPr>
              <p:cNvPr id="8" name="Group 7">
                <a:extLst>
                  <a:ext uri="{FF2B5EF4-FFF2-40B4-BE49-F238E27FC236}">
                    <a16:creationId xmlns:a16="http://schemas.microsoft.com/office/drawing/2014/main" id="{55C4A7FD-3694-83C8-3BD7-DC9AE841C112}"/>
                  </a:ext>
                </a:extLst>
              </p:cNvPr>
              <p:cNvGrpSpPr/>
              <p:nvPr userDrawn="1"/>
            </p:nvGrpSpPr>
            <p:grpSpPr>
              <a:xfrm>
                <a:off x="779194" y="3538484"/>
                <a:ext cx="7585613" cy="573818"/>
                <a:chOff x="634406" y="2859000"/>
                <a:chExt cx="7585613" cy="573818"/>
              </a:xfrm>
            </p:grpSpPr>
            <p:pic>
              <p:nvPicPr>
                <p:cNvPr id="10" name="Picture 9" descr="Text&#10;&#10;Description automatically generated">
                  <a:extLst>
                    <a:ext uri="{FF2B5EF4-FFF2-40B4-BE49-F238E27FC236}">
                      <a16:creationId xmlns:a16="http://schemas.microsoft.com/office/drawing/2014/main" id="{BF4C9EBF-DF83-C9FA-97C1-83B95BEA8E7D}"/>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790389" y="2983411"/>
                  <a:ext cx="1429630" cy="351177"/>
                </a:xfrm>
                <a:prstGeom prst="rect">
                  <a:avLst/>
                </a:prstGeom>
              </p:spPr>
            </p:pic>
            <p:pic>
              <p:nvPicPr>
                <p:cNvPr id="11" name="Picture 10" descr="Logo&#10;&#10;Description automatically generated">
                  <a:extLst>
                    <a:ext uri="{FF2B5EF4-FFF2-40B4-BE49-F238E27FC236}">
                      <a16:creationId xmlns:a16="http://schemas.microsoft.com/office/drawing/2014/main" id="{E754ADB8-65CA-35C5-EA70-60C405CB79C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898141" y="2889000"/>
                  <a:ext cx="825463" cy="540000"/>
                </a:xfrm>
                <a:prstGeom prst="rect">
                  <a:avLst/>
                </a:prstGeom>
              </p:spPr>
            </p:pic>
            <p:pic>
              <p:nvPicPr>
                <p:cNvPr id="12" name="Picture 11" descr="Logo, company name&#10;&#10;Description automatically generated">
                  <a:extLst>
                    <a:ext uri="{FF2B5EF4-FFF2-40B4-BE49-F238E27FC236}">
                      <a16:creationId xmlns:a16="http://schemas.microsoft.com/office/drawing/2014/main" id="{833DD6CF-3D49-C93C-DF25-0F1C8A64D15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718301" y="2889000"/>
                  <a:ext cx="825463" cy="540000"/>
                </a:xfrm>
                <a:prstGeom prst="rect">
                  <a:avLst/>
                </a:prstGeom>
              </p:spPr>
            </p:pic>
            <p:pic>
              <p:nvPicPr>
                <p:cNvPr id="13" name="Picture 12" descr="Graphical user interface&#10;&#10;Description automatically generated">
                  <a:extLst>
                    <a:ext uri="{FF2B5EF4-FFF2-40B4-BE49-F238E27FC236}">
                      <a16:creationId xmlns:a16="http://schemas.microsoft.com/office/drawing/2014/main" id="{A8B40F4C-8F6B-E1E2-2DD7-50BEA0DF1E8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612078" y="2859000"/>
                  <a:ext cx="1004652" cy="540000"/>
                </a:xfrm>
                <a:prstGeom prst="rect">
                  <a:avLst/>
                </a:prstGeom>
              </p:spPr>
            </p:pic>
            <p:pic>
              <p:nvPicPr>
                <p:cNvPr id="14" name="Picture 13">
                  <a:extLst>
                    <a:ext uri="{FF2B5EF4-FFF2-40B4-BE49-F238E27FC236}">
                      <a16:creationId xmlns:a16="http://schemas.microsoft.com/office/drawing/2014/main" id="{BE6644B3-5669-97B5-444A-094FA664D94D}"/>
                    </a:ext>
                  </a:extLst>
                </p:cNvPr>
                <p:cNvPicPr>
                  <a:picLocks noChangeAspect="1"/>
                </p:cNvPicPr>
                <p:nvPr userDrawn="1"/>
              </p:nvPicPr>
              <p:blipFill>
                <a:blip r:embed="rId8" cstate="screen">
                  <a:extLst>
                    <a:ext uri="{28A0092B-C50C-407E-A947-70E740481C1C}">
                      <a14:useLocalDpi xmlns:a14="http://schemas.microsoft.com/office/drawing/2010/main"/>
                    </a:ext>
                  </a:extLst>
                </a:blip>
                <a:srcRect/>
                <a:stretch/>
              </p:blipFill>
              <p:spPr>
                <a:xfrm>
                  <a:off x="5717423" y="2960673"/>
                  <a:ext cx="1145385" cy="412650"/>
                </a:xfrm>
                <a:prstGeom prst="rect">
                  <a:avLst/>
                </a:prstGeom>
              </p:spPr>
            </p:pic>
            <p:pic>
              <p:nvPicPr>
                <p:cNvPr id="15" name="Picture 14" descr="Logo&#10;&#10;Description automatically generated">
                  <a:extLst>
                    <a:ext uri="{FF2B5EF4-FFF2-40B4-BE49-F238E27FC236}">
                      <a16:creationId xmlns:a16="http://schemas.microsoft.com/office/drawing/2014/main" id="{EE324D65-07D8-42A9-90A1-2259F34D4BB6}"/>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634406" y="2892818"/>
                  <a:ext cx="1213215" cy="540000"/>
                </a:xfrm>
                <a:prstGeom prst="rect">
                  <a:avLst/>
                </a:prstGeom>
              </p:spPr>
            </p:pic>
            <p:pic>
              <p:nvPicPr>
                <p:cNvPr id="16" name="Picture 15" descr="Logo, company name&#10;&#10;Description automatically generated">
                  <a:extLst>
                    <a:ext uri="{FF2B5EF4-FFF2-40B4-BE49-F238E27FC236}">
                      <a16:creationId xmlns:a16="http://schemas.microsoft.com/office/drawing/2014/main" id="{49374B82-3B3B-4B84-401A-B800F88F9DEE}"/>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2774124" y="2889000"/>
                  <a:ext cx="893657" cy="540000"/>
                </a:xfrm>
                <a:prstGeom prst="rect">
                  <a:avLst/>
                </a:prstGeom>
              </p:spPr>
            </p:pic>
          </p:grpSp>
          <p:sp>
            <p:nvSpPr>
              <p:cNvPr id="9" name="TextBox 8">
                <a:extLst>
                  <a:ext uri="{FF2B5EF4-FFF2-40B4-BE49-F238E27FC236}">
                    <a16:creationId xmlns:a16="http://schemas.microsoft.com/office/drawing/2014/main" id="{4B93CCC3-2436-ED4A-C1A0-D0D4724A3B7B}"/>
                  </a:ext>
                </a:extLst>
              </p:cNvPr>
              <p:cNvSpPr txBox="1">
                <a:spLocks noChangeArrowheads="1"/>
              </p:cNvSpPr>
              <p:nvPr userDrawn="1"/>
            </p:nvSpPr>
            <p:spPr bwMode="auto">
              <a:xfrm>
                <a:off x="3196730" y="4247717"/>
                <a:ext cx="2750540" cy="400110"/>
              </a:xfrm>
              <a:prstGeom prst="rect">
                <a:avLst/>
              </a:prstGeom>
              <a:noFill/>
              <a:ln w="9525">
                <a:noFill/>
                <a:miter lim="800000"/>
                <a:headEnd/>
                <a:tailEnd/>
              </a:ln>
            </p:spPr>
            <p:txBody>
              <a:bodyPr wrap="square">
                <a:spAutoFit/>
              </a:bodyPr>
              <a:lstStyle/>
              <a:p>
                <a:pPr algn="ctr" eaLnBrk="0" hangingPunct="0">
                  <a:spcBef>
                    <a:spcPct val="50000"/>
                  </a:spcBef>
                </a:pPr>
                <a:r>
                  <a:rPr lang="en-US" sz="2000" b="1" dirty="0">
                    <a:latin typeface="ITC Avant Garde Gothic Book" pitchFamily="50" charset="0"/>
                    <a:ea typeface="Arial Unicode MS" pitchFamily="34" charset="-128"/>
                    <a:cs typeface="Arial" panose="020B0604020202020204" pitchFamily="34" charset="0"/>
                  </a:rPr>
                  <a:t>www.cbm.com.sg</a:t>
                </a:r>
              </a:p>
            </p:txBody>
          </p:sp>
        </p:grpSp>
        <p:pic>
          <p:nvPicPr>
            <p:cNvPr id="7" name="Picture 6">
              <a:extLst>
                <a:ext uri="{FF2B5EF4-FFF2-40B4-BE49-F238E27FC236}">
                  <a16:creationId xmlns:a16="http://schemas.microsoft.com/office/drawing/2014/main" id="{07F4AE0F-F8A3-DAE7-5A06-10C856D4F690}"/>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2918908" y="1380930"/>
              <a:ext cx="3306857" cy="1620000"/>
            </a:xfrm>
            <a:prstGeom prst="rect">
              <a:avLst/>
            </a:prstGeom>
          </p:spPr>
        </p:pic>
      </p:grpSp>
      <p:grpSp>
        <p:nvGrpSpPr>
          <p:cNvPr id="18" name="Group 17">
            <a:extLst>
              <a:ext uri="{FF2B5EF4-FFF2-40B4-BE49-F238E27FC236}">
                <a16:creationId xmlns:a16="http://schemas.microsoft.com/office/drawing/2014/main" id="{395352A8-815D-E75F-0DE7-A474D5DBD7BE}"/>
              </a:ext>
            </a:extLst>
          </p:cNvPr>
          <p:cNvGrpSpPr/>
          <p:nvPr userDrawn="1"/>
        </p:nvGrpSpPr>
        <p:grpSpPr>
          <a:xfrm>
            <a:off x="0" y="6579784"/>
            <a:ext cx="8631511" cy="286373"/>
            <a:chOff x="0" y="6579784"/>
            <a:chExt cx="8631511" cy="286373"/>
          </a:xfrm>
        </p:grpSpPr>
        <p:sp>
          <p:nvSpPr>
            <p:cNvPr id="19" name="Rectangle 18">
              <a:extLst>
                <a:ext uri="{FF2B5EF4-FFF2-40B4-BE49-F238E27FC236}">
                  <a16:creationId xmlns:a16="http://schemas.microsoft.com/office/drawing/2014/main" id="{C77AA7DE-B1F4-57E7-41DB-5F736DFF5EA5}"/>
                </a:ext>
              </a:extLst>
            </p:cNvPr>
            <p:cNvSpPr/>
            <p:nvPr userDrawn="1"/>
          </p:nvSpPr>
          <p:spPr>
            <a:xfrm>
              <a:off x="0" y="6579784"/>
              <a:ext cx="8631511" cy="286373"/>
            </a:xfrm>
            <a:prstGeom prst="rect">
              <a:avLst/>
            </a:prstGeom>
            <a:solidFill>
              <a:srgbClr val="9995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20" name="TextBox 19">
              <a:extLst>
                <a:ext uri="{FF2B5EF4-FFF2-40B4-BE49-F238E27FC236}">
                  <a16:creationId xmlns:a16="http://schemas.microsoft.com/office/drawing/2014/main" id="{30F1A46B-0ACC-C3CE-03A5-AFF4A03114C9}"/>
                </a:ext>
              </a:extLst>
            </p:cNvPr>
            <p:cNvSpPr txBox="1"/>
            <p:nvPr userDrawn="1"/>
          </p:nvSpPr>
          <p:spPr>
            <a:xfrm>
              <a:off x="32239" y="6604818"/>
              <a:ext cx="3303266" cy="246221"/>
            </a:xfrm>
            <a:prstGeom prst="rect">
              <a:avLst/>
            </a:prstGeom>
            <a:noFill/>
          </p:spPr>
          <p:txBody>
            <a:bodyPr wrap="square" rtlCol="0">
              <a:spAutoFit/>
            </a:bodyPr>
            <a:lstStyle/>
            <a:p>
              <a:pPr algn="ctr"/>
              <a:r>
                <a:rPr lang="en-US" sz="1000" b="1" spc="0" dirty="0">
                  <a:solidFill>
                    <a:srgbClr val="FFFFFF"/>
                  </a:solidFill>
                  <a:latin typeface="Eddmond" pitchFamily="50" charset="0"/>
                </a:rPr>
                <a:t>Your Partner in Facilities Management</a:t>
              </a:r>
              <a:endParaRPr lang="en-SG" sz="1000" b="1" spc="0" dirty="0">
                <a:solidFill>
                  <a:srgbClr val="FFFFFF"/>
                </a:solidFill>
                <a:latin typeface="Eddmond" pitchFamily="50" charset="0"/>
              </a:endParaRPr>
            </a:p>
          </p:txBody>
        </p:sp>
      </p:grpSp>
      <p:sp>
        <p:nvSpPr>
          <p:cNvPr id="21" name="Rectangle 20">
            <a:extLst>
              <a:ext uri="{FF2B5EF4-FFF2-40B4-BE49-F238E27FC236}">
                <a16:creationId xmlns:a16="http://schemas.microsoft.com/office/drawing/2014/main" id="{B3B4C972-8323-C82C-5F22-F724034278DD}"/>
              </a:ext>
            </a:extLst>
          </p:cNvPr>
          <p:cNvSpPr/>
          <p:nvPr userDrawn="1"/>
        </p:nvSpPr>
        <p:spPr>
          <a:xfrm>
            <a:off x="178357" y="0"/>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22" name="Straight Connector 21">
            <a:extLst>
              <a:ext uri="{FF2B5EF4-FFF2-40B4-BE49-F238E27FC236}">
                <a16:creationId xmlns:a16="http://schemas.microsoft.com/office/drawing/2014/main" id="{CFD727D8-9670-9BCB-67E4-3DDF544E9AEE}"/>
              </a:ext>
            </a:extLst>
          </p:cNvPr>
          <p:cNvCxnSpPr/>
          <p:nvPr userDrawn="1"/>
        </p:nvCxnSpPr>
        <p:spPr>
          <a:xfrm>
            <a:off x="592853" y="202668"/>
            <a:ext cx="8551147" cy="0"/>
          </a:xfrm>
          <a:prstGeom prst="line">
            <a:avLst/>
          </a:prstGeom>
          <a:ln w="28575">
            <a:solidFill>
              <a:srgbClr val="A3A1A3"/>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D0DE5B58-E1A4-191D-39F8-C10A452AC6A0}"/>
              </a:ext>
            </a:extLst>
          </p:cNvPr>
          <p:cNvSpPr/>
          <p:nvPr userDrawn="1"/>
        </p:nvSpPr>
        <p:spPr>
          <a:xfrm>
            <a:off x="8751276" y="6439282"/>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Tree>
    <p:extLst>
      <p:ext uri="{BB962C8B-B14F-4D97-AF65-F5344CB8AC3E}">
        <p14:creationId xmlns:p14="http://schemas.microsoft.com/office/powerpoint/2010/main" val="2069252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S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A2A4BF8C-6430-FAE1-7A3C-E63ECCF67CE0}"/>
              </a:ext>
            </a:extLst>
          </p:cNvPr>
          <p:cNvSpPr>
            <a:spLocks noGrp="1"/>
          </p:cNvSpPr>
          <p:nvPr>
            <p:ph type="dt" sz="half" idx="10"/>
          </p:nvPr>
        </p:nvSpPr>
        <p:spPr/>
        <p:txBody>
          <a:bodyPr/>
          <a:lstStyle>
            <a:lvl1pPr>
              <a:defRPr/>
            </a:lvl1pPr>
          </a:lstStyle>
          <a:p>
            <a:pPr>
              <a:defRPr/>
            </a:pPr>
            <a:fld id="{AE9B4B32-C872-4763-AAB7-B44C66228394}" type="datetimeFigureOut">
              <a:rPr lang="en-SG"/>
              <a:pPr>
                <a:defRPr/>
              </a:pPr>
              <a:t>5/6/2025</a:t>
            </a:fld>
            <a:endParaRPr lang="en-SG"/>
          </a:p>
        </p:txBody>
      </p:sp>
      <p:sp>
        <p:nvSpPr>
          <p:cNvPr id="5" name="Footer Placeholder 4">
            <a:extLst>
              <a:ext uri="{FF2B5EF4-FFF2-40B4-BE49-F238E27FC236}">
                <a16:creationId xmlns:a16="http://schemas.microsoft.com/office/drawing/2014/main" id="{91ECB2B1-DB5A-7FC7-29D4-93B4787D8178}"/>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7DC7A446-20AB-0981-F291-ED547DA3B0F0}"/>
              </a:ext>
            </a:extLst>
          </p:cNvPr>
          <p:cNvSpPr>
            <a:spLocks noGrp="1"/>
          </p:cNvSpPr>
          <p:nvPr>
            <p:ph type="sldNum" sz="quarter" idx="12"/>
          </p:nvPr>
        </p:nvSpPr>
        <p:spPr/>
        <p:txBody>
          <a:bodyPr/>
          <a:lstStyle>
            <a:lvl1pPr>
              <a:defRPr/>
            </a:lvl1pPr>
          </a:lstStyle>
          <a:p>
            <a:fld id="{A67ACF21-BCE3-48DC-9526-9DCA5E606BA8}" type="slidenum">
              <a:rPr lang="en-SG" altLang="en-US"/>
              <a:pPr/>
              <a:t>‹#›</a:t>
            </a:fld>
            <a:endParaRPr lang="en-SG" altLang="en-US"/>
          </a:p>
        </p:txBody>
      </p:sp>
    </p:spTree>
    <p:extLst>
      <p:ext uri="{BB962C8B-B14F-4D97-AF65-F5344CB8AC3E}">
        <p14:creationId xmlns:p14="http://schemas.microsoft.com/office/powerpoint/2010/main" val="472944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ECF082A-5619-F198-CC10-0B0E1033CB5A}"/>
              </a:ext>
            </a:extLst>
          </p:cNvPr>
          <p:cNvSpPr>
            <a:spLocks noGrp="1"/>
          </p:cNvSpPr>
          <p:nvPr>
            <p:ph type="dt" sz="half" idx="10"/>
          </p:nvPr>
        </p:nvSpPr>
        <p:spPr/>
        <p:txBody>
          <a:bodyPr/>
          <a:lstStyle>
            <a:lvl1pPr>
              <a:defRPr/>
            </a:lvl1pPr>
          </a:lstStyle>
          <a:p>
            <a:pPr>
              <a:defRPr/>
            </a:pPr>
            <a:fld id="{37606F4F-132C-4FE4-9CE9-07609125A9F6}" type="datetimeFigureOut">
              <a:rPr lang="en-SG"/>
              <a:pPr>
                <a:defRPr/>
              </a:pPr>
              <a:t>5/6/2025</a:t>
            </a:fld>
            <a:endParaRPr lang="en-SG"/>
          </a:p>
        </p:txBody>
      </p:sp>
      <p:sp>
        <p:nvSpPr>
          <p:cNvPr id="5" name="Footer Placeholder 4">
            <a:extLst>
              <a:ext uri="{FF2B5EF4-FFF2-40B4-BE49-F238E27FC236}">
                <a16:creationId xmlns:a16="http://schemas.microsoft.com/office/drawing/2014/main" id="{B709E371-0C51-DB86-C402-4B66860D3C44}"/>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3E0A5ED1-F64D-61A8-C57A-F51D7B070E24}"/>
              </a:ext>
            </a:extLst>
          </p:cNvPr>
          <p:cNvSpPr>
            <a:spLocks noGrp="1"/>
          </p:cNvSpPr>
          <p:nvPr>
            <p:ph type="sldNum" sz="quarter" idx="12"/>
          </p:nvPr>
        </p:nvSpPr>
        <p:spPr/>
        <p:txBody>
          <a:bodyPr/>
          <a:lstStyle>
            <a:lvl1pPr>
              <a:defRPr/>
            </a:lvl1pPr>
          </a:lstStyle>
          <a:p>
            <a:fld id="{3F737B40-5649-4BEA-9E34-2274F5B7DAC2}" type="slidenum">
              <a:rPr lang="en-SG" altLang="en-US"/>
              <a:pPr/>
              <a:t>‹#›</a:t>
            </a:fld>
            <a:endParaRPr lang="en-SG" altLang="en-US"/>
          </a:p>
        </p:txBody>
      </p:sp>
    </p:spTree>
    <p:extLst>
      <p:ext uri="{BB962C8B-B14F-4D97-AF65-F5344CB8AC3E}">
        <p14:creationId xmlns:p14="http://schemas.microsoft.com/office/powerpoint/2010/main" val="526872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3">
            <a:extLst>
              <a:ext uri="{FF2B5EF4-FFF2-40B4-BE49-F238E27FC236}">
                <a16:creationId xmlns:a16="http://schemas.microsoft.com/office/drawing/2014/main" id="{F1CB8641-B319-988D-F351-77F91AEDCD19}"/>
              </a:ext>
            </a:extLst>
          </p:cNvPr>
          <p:cNvSpPr>
            <a:spLocks noGrp="1"/>
          </p:cNvSpPr>
          <p:nvPr>
            <p:ph type="dt" sz="half" idx="10"/>
          </p:nvPr>
        </p:nvSpPr>
        <p:spPr/>
        <p:txBody>
          <a:bodyPr/>
          <a:lstStyle>
            <a:lvl1pPr>
              <a:defRPr/>
            </a:lvl1pPr>
          </a:lstStyle>
          <a:p>
            <a:pPr>
              <a:defRPr/>
            </a:pPr>
            <a:fld id="{B13DD9D9-30BE-4675-9EFE-CD145F87E9F5}" type="datetimeFigureOut">
              <a:rPr lang="en-SG"/>
              <a:pPr>
                <a:defRPr/>
              </a:pPr>
              <a:t>5/6/2025</a:t>
            </a:fld>
            <a:endParaRPr lang="en-SG"/>
          </a:p>
        </p:txBody>
      </p:sp>
      <p:sp>
        <p:nvSpPr>
          <p:cNvPr id="6" name="Footer Placeholder 4">
            <a:extLst>
              <a:ext uri="{FF2B5EF4-FFF2-40B4-BE49-F238E27FC236}">
                <a16:creationId xmlns:a16="http://schemas.microsoft.com/office/drawing/2014/main" id="{85CA3A06-95DE-85F8-15F4-BED44416616B}"/>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7BA59598-02D4-5328-6664-533F5E784EF2}"/>
              </a:ext>
            </a:extLst>
          </p:cNvPr>
          <p:cNvSpPr>
            <a:spLocks noGrp="1"/>
          </p:cNvSpPr>
          <p:nvPr>
            <p:ph type="sldNum" sz="quarter" idx="12"/>
          </p:nvPr>
        </p:nvSpPr>
        <p:spPr/>
        <p:txBody>
          <a:bodyPr/>
          <a:lstStyle>
            <a:lvl1pPr>
              <a:defRPr/>
            </a:lvl1pPr>
          </a:lstStyle>
          <a:p>
            <a:fld id="{608AB1D8-B20D-44C3-AC0D-7B8530E228CB}" type="slidenum">
              <a:rPr lang="en-SG" altLang="en-US"/>
              <a:pPr/>
              <a:t>‹#›</a:t>
            </a:fld>
            <a:endParaRPr lang="en-SG" altLang="en-US"/>
          </a:p>
        </p:txBody>
      </p:sp>
    </p:spTree>
    <p:extLst>
      <p:ext uri="{BB962C8B-B14F-4D97-AF65-F5344CB8AC3E}">
        <p14:creationId xmlns:p14="http://schemas.microsoft.com/office/powerpoint/2010/main" val="2798772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3">
            <a:extLst>
              <a:ext uri="{FF2B5EF4-FFF2-40B4-BE49-F238E27FC236}">
                <a16:creationId xmlns:a16="http://schemas.microsoft.com/office/drawing/2014/main" id="{3A5F36F1-281C-DB0F-1E84-EDB016DF0E88}"/>
              </a:ext>
            </a:extLst>
          </p:cNvPr>
          <p:cNvSpPr>
            <a:spLocks noGrp="1"/>
          </p:cNvSpPr>
          <p:nvPr>
            <p:ph type="dt" sz="half" idx="10"/>
          </p:nvPr>
        </p:nvSpPr>
        <p:spPr/>
        <p:txBody>
          <a:bodyPr/>
          <a:lstStyle>
            <a:lvl1pPr>
              <a:defRPr/>
            </a:lvl1pPr>
          </a:lstStyle>
          <a:p>
            <a:pPr>
              <a:defRPr/>
            </a:pPr>
            <a:fld id="{5FF7B8CF-ED98-4697-94D8-F23D9E21AD17}" type="datetimeFigureOut">
              <a:rPr lang="en-SG"/>
              <a:pPr>
                <a:defRPr/>
              </a:pPr>
              <a:t>5/6/2025</a:t>
            </a:fld>
            <a:endParaRPr lang="en-SG"/>
          </a:p>
        </p:txBody>
      </p:sp>
      <p:sp>
        <p:nvSpPr>
          <p:cNvPr id="8" name="Footer Placeholder 4">
            <a:extLst>
              <a:ext uri="{FF2B5EF4-FFF2-40B4-BE49-F238E27FC236}">
                <a16:creationId xmlns:a16="http://schemas.microsoft.com/office/drawing/2014/main" id="{2D7C3694-6490-BD23-9B21-B44A7172FC2F}"/>
              </a:ext>
            </a:extLst>
          </p:cNvPr>
          <p:cNvSpPr>
            <a:spLocks noGrp="1"/>
          </p:cNvSpPr>
          <p:nvPr>
            <p:ph type="ftr" sz="quarter" idx="11"/>
          </p:nvPr>
        </p:nvSpPr>
        <p:spPr/>
        <p:txBody>
          <a:bodyPr/>
          <a:lstStyle>
            <a:lvl1pPr>
              <a:defRPr/>
            </a:lvl1pPr>
          </a:lstStyle>
          <a:p>
            <a:pPr>
              <a:defRPr/>
            </a:pPr>
            <a:endParaRPr lang="en-SG"/>
          </a:p>
        </p:txBody>
      </p:sp>
      <p:sp>
        <p:nvSpPr>
          <p:cNvPr id="9" name="Slide Number Placeholder 5">
            <a:extLst>
              <a:ext uri="{FF2B5EF4-FFF2-40B4-BE49-F238E27FC236}">
                <a16:creationId xmlns:a16="http://schemas.microsoft.com/office/drawing/2014/main" id="{131C13B4-DE7F-C348-B1B4-8A536C9B64DD}"/>
              </a:ext>
            </a:extLst>
          </p:cNvPr>
          <p:cNvSpPr>
            <a:spLocks noGrp="1"/>
          </p:cNvSpPr>
          <p:nvPr>
            <p:ph type="sldNum" sz="quarter" idx="12"/>
          </p:nvPr>
        </p:nvSpPr>
        <p:spPr/>
        <p:txBody>
          <a:bodyPr/>
          <a:lstStyle>
            <a:lvl1pPr>
              <a:defRPr/>
            </a:lvl1pPr>
          </a:lstStyle>
          <a:p>
            <a:fld id="{6E6E1BA3-CF2F-4A03-9492-FDC403A95D6D}" type="slidenum">
              <a:rPr lang="en-SG" altLang="en-US"/>
              <a:pPr/>
              <a:t>‹#›</a:t>
            </a:fld>
            <a:endParaRPr lang="en-SG" altLang="en-US"/>
          </a:p>
        </p:txBody>
      </p:sp>
    </p:spTree>
    <p:extLst>
      <p:ext uri="{BB962C8B-B14F-4D97-AF65-F5344CB8AC3E}">
        <p14:creationId xmlns:p14="http://schemas.microsoft.com/office/powerpoint/2010/main" val="3691182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3">
            <a:extLst>
              <a:ext uri="{FF2B5EF4-FFF2-40B4-BE49-F238E27FC236}">
                <a16:creationId xmlns:a16="http://schemas.microsoft.com/office/drawing/2014/main" id="{043D70D5-2B99-BC21-CDB3-540450C749AD}"/>
              </a:ext>
            </a:extLst>
          </p:cNvPr>
          <p:cNvSpPr>
            <a:spLocks noGrp="1"/>
          </p:cNvSpPr>
          <p:nvPr>
            <p:ph type="dt" sz="half" idx="10"/>
          </p:nvPr>
        </p:nvSpPr>
        <p:spPr/>
        <p:txBody>
          <a:bodyPr/>
          <a:lstStyle>
            <a:lvl1pPr>
              <a:defRPr/>
            </a:lvl1pPr>
          </a:lstStyle>
          <a:p>
            <a:pPr>
              <a:defRPr/>
            </a:pPr>
            <a:fld id="{F32A59E4-BBEA-4FA9-9A9E-A308073B43C4}" type="datetimeFigureOut">
              <a:rPr lang="en-SG"/>
              <a:pPr>
                <a:defRPr/>
              </a:pPr>
              <a:t>5/6/2025</a:t>
            </a:fld>
            <a:endParaRPr lang="en-SG"/>
          </a:p>
        </p:txBody>
      </p:sp>
      <p:sp>
        <p:nvSpPr>
          <p:cNvPr id="4" name="Footer Placeholder 4">
            <a:extLst>
              <a:ext uri="{FF2B5EF4-FFF2-40B4-BE49-F238E27FC236}">
                <a16:creationId xmlns:a16="http://schemas.microsoft.com/office/drawing/2014/main" id="{138C82A2-2E64-2C78-48BC-4DC8DEAC4B3E}"/>
              </a:ext>
            </a:extLst>
          </p:cNvPr>
          <p:cNvSpPr>
            <a:spLocks noGrp="1"/>
          </p:cNvSpPr>
          <p:nvPr>
            <p:ph type="ftr" sz="quarter" idx="11"/>
          </p:nvPr>
        </p:nvSpPr>
        <p:spPr/>
        <p:txBody>
          <a:bodyPr/>
          <a:lstStyle>
            <a:lvl1pPr>
              <a:defRPr/>
            </a:lvl1pPr>
          </a:lstStyle>
          <a:p>
            <a:pPr>
              <a:defRPr/>
            </a:pPr>
            <a:endParaRPr lang="en-SG"/>
          </a:p>
        </p:txBody>
      </p:sp>
      <p:sp>
        <p:nvSpPr>
          <p:cNvPr id="5" name="Slide Number Placeholder 5">
            <a:extLst>
              <a:ext uri="{FF2B5EF4-FFF2-40B4-BE49-F238E27FC236}">
                <a16:creationId xmlns:a16="http://schemas.microsoft.com/office/drawing/2014/main" id="{29BDE9A8-92FC-02EA-395D-CC49AE41ADE2}"/>
              </a:ext>
            </a:extLst>
          </p:cNvPr>
          <p:cNvSpPr>
            <a:spLocks noGrp="1"/>
          </p:cNvSpPr>
          <p:nvPr>
            <p:ph type="sldNum" sz="quarter" idx="12"/>
          </p:nvPr>
        </p:nvSpPr>
        <p:spPr/>
        <p:txBody>
          <a:bodyPr/>
          <a:lstStyle>
            <a:lvl1pPr>
              <a:defRPr/>
            </a:lvl1pPr>
          </a:lstStyle>
          <a:p>
            <a:fld id="{FE57C933-D188-4257-BAB5-5667A5FACAE8}" type="slidenum">
              <a:rPr lang="en-SG" altLang="en-US"/>
              <a:pPr/>
              <a:t>‹#›</a:t>
            </a:fld>
            <a:endParaRPr lang="en-SG" altLang="en-US"/>
          </a:p>
        </p:txBody>
      </p:sp>
    </p:spTree>
    <p:extLst>
      <p:ext uri="{BB962C8B-B14F-4D97-AF65-F5344CB8AC3E}">
        <p14:creationId xmlns:p14="http://schemas.microsoft.com/office/powerpoint/2010/main" val="823050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C25CEF1-E6AE-CE88-344A-F1CD774B6C30}"/>
              </a:ext>
            </a:extLst>
          </p:cNvPr>
          <p:cNvSpPr>
            <a:spLocks noGrp="1"/>
          </p:cNvSpPr>
          <p:nvPr>
            <p:ph type="dt" sz="half" idx="10"/>
          </p:nvPr>
        </p:nvSpPr>
        <p:spPr/>
        <p:txBody>
          <a:bodyPr/>
          <a:lstStyle>
            <a:lvl1pPr>
              <a:defRPr/>
            </a:lvl1pPr>
          </a:lstStyle>
          <a:p>
            <a:pPr>
              <a:defRPr/>
            </a:pPr>
            <a:fld id="{29120989-FEC4-4B48-8873-7B933002BD9E}" type="datetimeFigureOut">
              <a:rPr lang="en-SG"/>
              <a:pPr>
                <a:defRPr/>
              </a:pPr>
              <a:t>5/6/2025</a:t>
            </a:fld>
            <a:endParaRPr lang="en-SG"/>
          </a:p>
        </p:txBody>
      </p:sp>
      <p:sp>
        <p:nvSpPr>
          <p:cNvPr id="3" name="Footer Placeholder 4">
            <a:extLst>
              <a:ext uri="{FF2B5EF4-FFF2-40B4-BE49-F238E27FC236}">
                <a16:creationId xmlns:a16="http://schemas.microsoft.com/office/drawing/2014/main" id="{08D17E65-1116-CCDB-41BA-9CC7D81C88FC}"/>
              </a:ext>
            </a:extLst>
          </p:cNvPr>
          <p:cNvSpPr>
            <a:spLocks noGrp="1"/>
          </p:cNvSpPr>
          <p:nvPr>
            <p:ph type="ftr" sz="quarter" idx="11"/>
          </p:nvPr>
        </p:nvSpPr>
        <p:spPr/>
        <p:txBody>
          <a:bodyPr/>
          <a:lstStyle>
            <a:lvl1pPr>
              <a:defRPr/>
            </a:lvl1pPr>
          </a:lstStyle>
          <a:p>
            <a:pPr>
              <a:defRPr/>
            </a:pPr>
            <a:endParaRPr lang="en-SG"/>
          </a:p>
        </p:txBody>
      </p:sp>
      <p:sp>
        <p:nvSpPr>
          <p:cNvPr id="4" name="Slide Number Placeholder 5">
            <a:extLst>
              <a:ext uri="{FF2B5EF4-FFF2-40B4-BE49-F238E27FC236}">
                <a16:creationId xmlns:a16="http://schemas.microsoft.com/office/drawing/2014/main" id="{6EB2890D-600B-4979-286F-33905331BAED}"/>
              </a:ext>
            </a:extLst>
          </p:cNvPr>
          <p:cNvSpPr>
            <a:spLocks noGrp="1"/>
          </p:cNvSpPr>
          <p:nvPr>
            <p:ph type="sldNum" sz="quarter" idx="12"/>
          </p:nvPr>
        </p:nvSpPr>
        <p:spPr/>
        <p:txBody>
          <a:bodyPr/>
          <a:lstStyle>
            <a:lvl1pPr>
              <a:defRPr/>
            </a:lvl1pPr>
          </a:lstStyle>
          <a:p>
            <a:fld id="{01271363-4665-4A86-B1EA-8D4A3971934B}" type="slidenum">
              <a:rPr lang="en-SG" altLang="en-US"/>
              <a:pPr/>
              <a:t>‹#›</a:t>
            </a:fld>
            <a:endParaRPr lang="en-SG" altLang="en-US"/>
          </a:p>
        </p:txBody>
      </p:sp>
    </p:spTree>
    <p:extLst>
      <p:ext uri="{BB962C8B-B14F-4D97-AF65-F5344CB8AC3E}">
        <p14:creationId xmlns:p14="http://schemas.microsoft.com/office/powerpoint/2010/main" val="44334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74906BF-D3D6-E4A2-51FB-3EC2BA7DD766}"/>
              </a:ext>
            </a:extLst>
          </p:cNvPr>
          <p:cNvSpPr>
            <a:spLocks noGrp="1"/>
          </p:cNvSpPr>
          <p:nvPr>
            <p:ph type="dt" sz="half" idx="10"/>
          </p:nvPr>
        </p:nvSpPr>
        <p:spPr/>
        <p:txBody>
          <a:bodyPr/>
          <a:lstStyle>
            <a:lvl1pPr>
              <a:defRPr/>
            </a:lvl1pPr>
          </a:lstStyle>
          <a:p>
            <a:pPr>
              <a:defRPr/>
            </a:pPr>
            <a:fld id="{63388DED-11BC-4FE0-958B-A7B316619750}" type="datetimeFigureOut">
              <a:rPr lang="en-SG"/>
              <a:pPr>
                <a:defRPr/>
              </a:pPr>
              <a:t>5/6/2025</a:t>
            </a:fld>
            <a:endParaRPr lang="en-SG"/>
          </a:p>
        </p:txBody>
      </p:sp>
      <p:sp>
        <p:nvSpPr>
          <p:cNvPr id="6" name="Footer Placeholder 4">
            <a:extLst>
              <a:ext uri="{FF2B5EF4-FFF2-40B4-BE49-F238E27FC236}">
                <a16:creationId xmlns:a16="http://schemas.microsoft.com/office/drawing/2014/main" id="{09A58EA9-5DD4-3BB6-17F1-3C154E036F2E}"/>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80BDEE8E-F03A-3830-13B9-1953B2E574F7}"/>
              </a:ext>
            </a:extLst>
          </p:cNvPr>
          <p:cNvSpPr>
            <a:spLocks noGrp="1"/>
          </p:cNvSpPr>
          <p:nvPr>
            <p:ph type="sldNum" sz="quarter" idx="12"/>
          </p:nvPr>
        </p:nvSpPr>
        <p:spPr/>
        <p:txBody>
          <a:bodyPr/>
          <a:lstStyle>
            <a:lvl1pPr>
              <a:defRPr/>
            </a:lvl1pPr>
          </a:lstStyle>
          <a:p>
            <a:fld id="{D670D864-9859-4DF3-9BC3-0D2918347D5D}" type="slidenum">
              <a:rPr lang="en-SG" altLang="en-US"/>
              <a:pPr/>
              <a:t>‹#›</a:t>
            </a:fld>
            <a:endParaRPr lang="en-SG" altLang="en-US"/>
          </a:p>
        </p:txBody>
      </p:sp>
    </p:spTree>
    <p:extLst>
      <p:ext uri="{BB962C8B-B14F-4D97-AF65-F5344CB8AC3E}">
        <p14:creationId xmlns:p14="http://schemas.microsoft.com/office/powerpoint/2010/main" val="1630401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SG"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833100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C19CE658-B048-7478-46EE-B0DE89B3754A}"/>
              </a:ext>
            </a:extLst>
          </p:cNvPr>
          <p:cNvSpPr>
            <a:spLocks noGrp="1"/>
          </p:cNvSpPr>
          <p:nvPr>
            <p:ph type="dt" sz="half" idx="10"/>
          </p:nvPr>
        </p:nvSpPr>
        <p:spPr/>
        <p:txBody>
          <a:bodyPr/>
          <a:lstStyle>
            <a:lvl1pPr>
              <a:defRPr/>
            </a:lvl1pPr>
          </a:lstStyle>
          <a:p>
            <a:pPr>
              <a:defRPr/>
            </a:pPr>
            <a:fld id="{F7B2DD8F-155E-44A4-869F-69221B827E79}" type="datetimeFigureOut">
              <a:rPr lang="en-SG"/>
              <a:pPr>
                <a:defRPr/>
              </a:pPr>
              <a:t>5/6/2025</a:t>
            </a:fld>
            <a:endParaRPr lang="en-SG"/>
          </a:p>
        </p:txBody>
      </p:sp>
      <p:sp>
        <p:nvSpPr>
          <p:cNvPr id="5" name="Footer Placeholder 4">
            <a:extLst>
              <a:ext uri="{FF2B5EF4-FFF2-40B4-BE49-F238E27FC236}">
                <a16:creationId xmlns:a16="http://schemas.microsoft.com/office/drawing/2014/main" id="{9F160E1B-377F-7244-6CA9-186AE76E58C4}"/>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2455FA60-B18D-6D50-0DAC-428414A3E1A6}"/>
              </a:ext>
            </a:extLst>
          </p:cNvPr>
          <p:cNvSpPr>
            <a:spLocks noGrp="1"/>
          </p:cNvSpPr>
          <p:nvPr>
            <p:ph type="sldNum" sz="quarter" idx="12"/>
          </p:nvPr>
        </p:nvSpPr>
        <p:spPr/>
        <p:txBody>
          <a:bodyPr/>
          <a:lstStyle>
            <a:lvl1pPr>
              <a:defRPr/>
            </a:lvl1pPr>
          </a:lstStyle>
          <a:p>
            <a:fld id="{75AF0F31-CCF7-4C2B-989C-2002DD1D19A5}" type="slidenum">
              <a:rPr lang="en-SG" altLang="en-US"/>
              <a:pPr/>
              <a:t>‹#›</a:t>
            </a:fld>
            <a:endParaRPr lang="en-SG" altLang="en-US"/>
          </a:p>
        </p:txBody>
      </p:sp>
    </p:spTree>
    <p:extLst>
      <p:ext uri="{BB962C8B-B14F-4D97-AF65-F5344CB8AC3E}">
        <p14:creationId xmlns:p14="http://schemas.microsoft.com/office/powerpoint/2010/main" val="19184734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8612E511-70AA-D451-62AC-54F30754EA33}"/>
              </a:ext>
            </a:extLst>
          </p:cNvPr>
          <p:cNvSpPr>
            <a:spLocks noGrp="1"/>
          </p:cNvSpPr>
          <p:nvPr>
            <p:ph type="dt" sz="half" idx="10"/>
          </p:nvPr>
        </p:nvSpPr>
        <p:spPr/>
        <p:txBody>
          <a:bodyPr/>
          <a:lstStyle>
            <a:lvl1pPr>
              <a:defRPr/>
            </a:lvl1pPr>
          </a:lstStyle>
          <a:p>
            <a:pPr>
              <a:defRPr/>
            </a:pPr>
            <a:fld id="{DFD9303D-B82B-44BA-BC26-9D62B093DD65}" type="datetimeFigureOut">
              <a:rPr lang="en-SG"/>
              <a:pPr>
                <a:defRPr/>
              </a:pPr>
              <a:t>5/6/2025</a:t>
            </a:fld>
            <a:endParaRPr lang="en-SG"/>
          </a:p>
        </p:txBody>
      </p:sp>
      <p:sp>
        <p:nvSpPr>
          <p:cNvPr id="5" name="Footer Placeholder 4">
            <a:extLst>
              <a:ext uri="{FF2B5EF4-FFF2-40B4-BE49-F238E27FC236}">
                <a16:creationId xmlns:a16="http://schemas.microsoft.com/office/drawing/2014/main" id="{BA4F1D17-CA88-E3CA-B4C0-1E237395D2BE}"/>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98D0BD94-B1DE-51B7-540D-597D8B3853E5}"/>
              </a:ext>
            </a:extLst>
          </p:cNvPr>
          <p:cNvSpPr>
            <a:spLocks noGrp="1"/>
          </p:cNvSpPr>
          <p:nvPr>
            <p:ph type="sldNum" sz="quarter" idx="12"/>
          </p:nvPr>
        </p:nvSpPr>
        <p:spPr/>
        <p:txBody>
          <a:bodyPr/>
          <a:lstStyle>
            <a:lvl1pPr>
              <a:defRPr/>
            </a:lvl1pPr>
          </a:lstStyle>
          <a:p>
            <a:fld id="{D99E39D9-4439-4DEE-ABBE-4EEF822AD0F4}" type="slidenum">
              <a:rPr lang="en-SG" altLang="en-US"/>
              <a:pPr/>
              <a:t>‹#›</a:t>
            </a:fld>
            <a:endParaRPr lang="en-SG" altLang="en-US"/>
          </a:p>
        </p:txBody>
      </p:sp>
    </p:spTree>
    <p:extLst>
      <p:ext uri="{BB962C8B-B14F-4D97-AF65-F5344CB8AC3E}">
        <p14:creationId xmlns:p14="http://schemas.microsoft.com/office/powerpoint/2010/main" val="27667864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theme" Target="../theme/theme3.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BCDCBA8-C9B9-798C-3478-FD763961D4DE}"/>
              </a:ext>
            </a:extLst>
          </p:cNvPr>
          <p:cNvSpPr/>
          <p:nvPr userDrawn="1"/>
        </p:nvSpPr>
        <p:spPr>
          <a:xfrm>
            <a:off x="0" y="6579784"/>
            <a:ext cx="8631511" cy="286373"/>
          </a:xfrm>
          <a:prstGeom prst="rect">
            <a:avLst/>
          </a:prstGeom>
          <a:solidFill>
            <a:srgbClr val="A3A1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8" name="Rectangle 7">
            <a:extLst>
              <a:ext uri="{FF2B5EF4-FFF2-40B4-BE49-F238E27FC236}">
                <a16:creationId xmlns:a16="http://schemas.microsoft.com/office/drawing/2014/main" id="{8A4697EB-67EC-BA60-9291-AA1ED777C443}"/>
              </a:ext>
            </a:extLst>
          </p:cNvPr>
          <p:cNvSpPr/>
          <p:nvPr userDrawn="1"/>
        </p:nvSpPr>
        <p:spPr>
          <a:xfrm>
            <a:off x="178357" y="0"/>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sp>
        <p:nvSpPr>
          <p:cNvPr id="9" name="Rectangle 8">
            <a:extLst>
              <a:ext uri="{FF2B5EF4-FFF2-40B4-BE49-F238E27FC236}">
                <a16:creationId xmlns:a16="http://schemas.microsoft.com/office/drawing/2014/main" id="{B8B4D114-B53D-C952-F3E0-97D03F6FC3A9}"/>
              </a:ext>
            </a:extLst>
          </p:cNvPr>
          <p:cNvSpPr/>
          <p:nvPr userDrawn="1"/>
        </p:nvSpPr>
        <p:spPr>
          <a:xfrm>
            <a:off x="8751276" y="6439282"/>
            <a:ext cx="281354" cy="422031"/>
          </a:xfrm>
          <a:prstGeom prst="rect">
            <a:avLst/>
          </a:prstGeom>
          <a:solidFill>
            <a:srgbClr val="AE1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G" dirty="0"/>
          </a:p>
        </p:txBody>
      </p:sp>
      <p:cxnSp>
        <p:nvCxnSpPr>
          <p:cNvPr id="10" name="Straight Connector 9">
            <a:extLst>
              <a:ext uri="{FF2B5EF4-FFF2-40B4-BE49-F238E27FC236}">
                <a16:creationId xmlns:a16="http://schemas.microsoft.com/office/drawing/2014/main" id="{9A781733-B3F9-D54A-DAC5-28FF9C909389}"/>
              </a:ext>
            </a:extLst>
          </p:cNvPr>
          <p:cNvCxnSpPr/>
          <p:nvPr userDrawn="1"/>
        </p:nvCxnSpPr>
        <p:spPr>
          <a:xfrm>
            <a:off x="592853" y="202668"/>
            <a:ext cx="8551147" cy="0"/>
          </a:xfrm>
          <a:prstGeom prst="line">
            <a:avLst/>
          </a:prstGeom>
          <a:ln w="28575">
            <a:solidFill>
              <a:srgbClr val="A3A1A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77279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284190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3"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4630E8A1-DC55-E31A-FF37-2F50978CA90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SG" altLang="en-US"/>
              <a:t>Click to edit Master title style</a:t>
            </a:r>
          </a:p>
        </p:txBody>
      </p:sp>
      <p:sp>
        <p:nvSpPr>
          <p:cNvPr id="2051" name="Text Placeholder 2">
            <a:extLst>
              <a:ext uri="{FF2B5EF4-FFF2-40B4-BE49-F238E27FC236}">
                <a16:creationId xmlns:a16="http://schemas.microsoft.com/office/drawing/2014/main" id="{DC589DE1-3BA5-A02F-2DE7-02C9861DBC6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SG" altLang="en-US"/>
              <a:t>Click to edit Master text styles</a:t>
            </a:r>
          </a:p>
          <a:p>
            <a:pPr lvl="1"/>
            <a:r>
              <a:rPr lang="en-SG" altLang="en-US"/>
              <a:t>Second level</a:t>
            </a:r>
          </a:p>
          <a:p>
            <a:pPr lvl="2"/>
            <a:r>
              <a:rPr lang="en-SG" altLang="en-US"/>
              <a:t>Third level</a:t>
            </a:r>
          </a:p>
          <a:p>
            <a:pPr lvl="3"/>
            <a:r>
              <a:rPr lang="en-SG" altLang="en-US"/>
              <a:t>Fourth level</a:t>
            </a:r>
          </a:p>
          <a:p>
            <a:pPr lvl="4"/>
            <a:r>
              <a:rPr lang="en-SG" altLang="en-US"/>
              <a:t>Fifth level</a:t>
            </a:r>
          </a:p>
        </p:txBody>
      </p:sp>
      <p:sp>
        <p:nvSpPr>
          <p:cNvPr id="4" name="Date Placeholder 3">
            <a:extLst>
              <a:ext uri="{FF2B5EF4-FFF2-40B4-BE49-F238E27FC236}">
                <a16:creationId xmlns:a16="http://schemas.microsoft.com/office/drawing/2014/main" id="{9FDB77C2-6DD7-BC60-A276-A8477FA9095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latin typeface="Arial" charset="0"/>
                <a:cs typeface="+mn-cs"/>
              </a:defRPr>
            </a:lvl1pPr>
          </a:lstStyle>
          <a:p>
            <a:pPr>
              <a:defRPr/>
            </a:pPr>
            <a:fld id="{1C5F82CA-9CC7-45D8-94D6-873233FB5AF1}" type="datetimeFigureOut">
              <a:rPr lang="en-SG"/>
              <a:pPr>
                <a:defRPr/>
              </a:pPr>
              <a:t>5/6/2025</a:t>
            </a:fld>
            <a:endParaRPr lang="en-SG"/>
          </a:p>
        </p:txBody>
      </p:sp>
      <p:sp>
        <p:nvSpPr>
          <p:cNvPr id="5" name="Footer Placeholder 4">
            <a:extLst>
              <a:ext uri="{FF2B5EF4-FFF2-40B4-BE49-F238E27FC236}">
                <a16:creationId xmlns:a16="http://schemas.microsoft.com/office/drawing/2014/main" id="{B3E084E8-3B3F-A9F6-6CE6-24C27C333FF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Arial" charset="0"/>
                <a:cs typeface="+mn-cs"/>
              </a:defRPr>
            </a:lvl1pPr>
          </a:lstStyle>
          <a:p>
            <a:pPr>
              <a:defRPr/>
            </a:pPr>
            <a:endParaRPr lang="en-SG"/>
          </a:p>
        </p:txBody>
      </p:sp>
      <p:sp>
        <p:nvSpPr>
          <p:cNvPr id="6" name="Slide Number Placeholder 5">
            <a:extLst>
              <a:ext uri="{FF2B5EF4-FFF2-40B4-BE49-F238E27FC236}">
                <a16:creationId xmlns:a16="http://schemas.microsoft.com/office/drawing/2014/main" id="{329D100F-B726-4564-A04E-9B0D0F7F5A60}"/>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4AEFFD7-D525-415C-9799-A23E73875A3E}" type="slidenum">
              <a:rPr lang="en-SG" altLang="en-US"/>
              <a:pPr/>
              <a:t>‹#›</a:t>
            </a:fld>
            <a:endParaRPr lang="en-SG" altLang="en-US"/>
          </a:p>
        </p:txBody>
      </p:sp>
      <p:pic>
        <p:nvPicPr>
          <p:cNvPr id="2055" name="Picture 8" descr="SNEF-Footer-Landscape">
            <a:extLst>
              <a:ext uri="{FF2B5EF4-FFF2-40B4-BE49-F238E27FC236}">
                <a16:creationId xmlns:a16="http://schemas.microsoft.com/office/drawing/2014/main" id="{677B41D7-6D36-0DC6-3A4E-3444F83E9F2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6175375"/>
            <a:ext cx="9144000"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74761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6.png"/><Relationship Id="rId4"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0.png"/><Relationship Id="rId4" Type="http://schemas.openxmlformats.org/officeDocument/2006/relationships/notesSlide" Target="../notesSlides/notesSlide6.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35.png"/><Relationship Id="rId4" Type="http://schemas.openxmlformats.org/officeDocument/2006/relationships/notesSlide" Target="../notesSlides/notesSlide8.xml"/></Relationships>
</file>

<file path=ppt/slides/_rels/slide3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6.png"/><Relationship Id="rId4" Type="http://schemas.openxmlformats.org/officeDocument/2006/relationships/notesSlide" Target="../notesSlides/notesSlide13.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intranet.cbm.com.sg/wp-content/uploads/Information-Security-Policy-for-end-users-DPTM-30th-May-2025.pdf"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6.png"/><Relationship Id="rId4" Type="http://schemas.openxmlformats.org/officeDocument/2006/relationships/notesSlide" Target="../notesSlides/notesSlide14.xml"/></Relationships>
</file>

<file path=ppt/slides/_rels/slide5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0F3ED-3F1B-3451-9538-2475C4323824}"/>
              </a:ext>
            </a:extLst>
          </p:cNvPr>
          <p:cNvSpPr>
            <a:spLocks noGrp="1"/>
          </p:cNvSpPr>
          <p:nvPr>
            <p:ph type="title"/>
          </p:nvPr>
        </p:nvSpPr>
        <p:spPr/>
        <p:txBody>
          <a:bodyPr/>
          <a:lstStyle/>
          <a:p>
            <a:r>
              <a:rPr lang="en-US" sz="3600" dirty="0">
                <a:solidFill>
                  <a:srgbClr val="002060"/>
                </a:solidFill>
              </a:rPr>
              <a:t>Cyber Security Awareness</a:t>
            </a:r>
            <a:endParaRPr lang="en-GB" dirty="0"/>
          </a:p>
        </p:txBody>
      </p:sp>
    </p:spTree>
    <p:extLst>
      <p:ext uri="{BB962C8B-B14F-4D97-AF65-F5344CB8AC3E}">
        <p14:creationId xmlns:p14="http://schemas.microsoft.com/office/powerpoint/2010/main" val="2940644677"/>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FFF73-90AA-A163-C215-CB08E0424BF1}"/>
              </a:ext>
            </a:extLst>
          </p:cNvPr>
          <p:cNvSpPr>
            <a:spLocks noGrp="1"/>
          </p:cNvSpPr>
          <p:nvPr>
            <p:ph type="title"/>
          </p:nvPr>
        </p:nvSpPr>
        <p:spPr>
          <a:xfrm>
            <a:off x="592853" y="42196"/>
            <a:ext cx="4787944" cy="522535"/>
          </a:xfrm>
          <a:prstGeom prst="rect">
            <a:avLst/>
          </a:prstGeom>
        </p:spPr>
        <p:txBody>
          <a:bodyPr/>
          <a:lstStyle/>
          <a:p>
            <a:r>
              <a:rPr lang="en-GB" dirty="0"/>
              <a:t>Contents</a:t>
            </a:r>
          </a:p>
        </p:txBody>
      </p:sp>
      <p:sp>
        <p:nvSpPr>
          <p:cNvPr id="3" name="Text Placeholder 6">
            <a:extLst>
              <a:ext uri="{FF2B5EF4-FFF2-40B4-BE49-F238E27FC236}">
                <a16:creationId xmlns:a16="http://schemas.microsoft.com/office/drawing/2014/main" id="{B508E14A-BAFA-5794-A5F2-654BB5A6C311}"/>
              </a:ext>
            </a:extLst>
          </p:cNvPr>
          <p:cNvSpPr txBox="1">
            <a:spLocks/>
          </p:cNvSpPr>
          <p:nvPr/>
        </p:nvSpPr>
        <p:spPr>
          <a:xfrm>
            <a:off x="723275" y="1091971"/>
            <a:ext cx="3942993" cy="3008690"/>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Overview</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Email Phishing</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Call Phishing</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Phishing QR Code</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Ransomware</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Password Safety</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Our IT Policies</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Device Management</a:t>
            </a:r>
          </a:p>
          <a:p>
            <a:pPr marL="457200" indent="-457200">
              <a:lnSpc>
                <a:spcPct val="114000"/>
              </a:lnSpc>
              <a:spcBef>
                <a:spcPts val="0"/>
              </a:spcBef>
              <a:buFont typeface="+mj-lt"/>
              <a:buAutoNum type="arabicPeriod"/>
            </a:pPr>
            <a:r>
              <a:rPr lang="en-US" sz="1600" dirty="0">
                <a:latin typeface="Arial" panose="020B0604020202020204" pitchFamily="34" charset="0"/>
                <a:cs typeface="Arial" panose="020B0604020202020204" pitchFamily="34" charset="0"/>
              </a:rPr>
              <a:t>Data Management</a:t>
            </a:r>
          </a:p>
          <a:p>
            <a:pPr marL="457200" indent="-457200">
              <a:lnSpc>
                <a:spcPct val="114000"/>
              </a:lnSpc>
              <a:spcBef>
                <a:spcPts val="0"/>
              </a:spcBef>
              <a:buFont typeface="+mj-lt"/>
              <a:buAutoNum type="arabicPeriod"/>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2435048"/>
      </p:ext>
    </p:extLst>
  </p:cSld>
  <p:clrMapOvr>
    <a:masterClrMapping/>
  </p:clrMapOvr>
  <mc:AlternateContent xmlns:mc="http://schemas.openxmlformats.org/markup-compatibility/2006" xmlns:p14="http://schemas.microsoft.com/office/powerpoint/2010/main">
    <mc:Choice Requires="p14">
      <p:transition spd="slow" p14:dur="13000" advClick="0" advTm="3000"/>
    </mc:Choice>
    <mc:Fallback xmlns="">
      <p:transition spd="slow" advClick="0"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1057E-40AD-E44F-EEF0-BB7C6D5F9E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AD6275-5B2C-E3C8-55B1-B9A9C8549284}"/>
              </a:ext>
            </a:extLst>
          </p:cNvPr>
          <p:cNvSpPr>
            <a:spLocks noGrp="1"/>
          </p:cNvSpPr>
          <p:nvPr>
            <p:ph type="title"/>
          </p:nvPr>
        </p:nvSpPr>
        <p:spPr>
          <a:xfrm>
            <a:off x="583475" y="64660"/>
            <a:ext cx="5450518" cy="492689"/>
          </a:xfrm>
          <a:prstGeom prst="rect">
            <a:avLst/>
          </a:prstGeom>
        </p:spPr>
        <p:txBody>
          <a:bodyPr/>
          <a:lstStyle/>
          <a:p>
            <a:r>
              <a:rPr lang="en-US" dirty="0"/>
              <a:t>Overview</a:t>
            </a:r>
            <a:endParaRPr lang="en-GB" dirty="0"/>
          </a:p>
        </p:txBody>
      </p:sp>
      <p:sp>
        <p:nvSpPr>
          <p:cNvPr id="3" name="TextBox 2">
            <a:extLst>
              <a:ext uri="{FF2B5EF4-FFF2-40B4-BE49-F238E27FC236}">
                <a16:creationId xmlns:a16="http://schemas.microsoft.com/office/drawing/2014/main" id="{47A0D525-0503-D5B9-9EB8-DAF638335BE3}"/>
              </a:ext>
            </a:extLst>
          </p:cNvPr>
          <p:cNvSpPr txBox="1"/>
          <p:nvPr/>
        </p:nvSpPr>
        <p:spPr>
          <a:xfrm>
            <a:off x="317661" y="751344"/>
            <a:ext cx="8191500" cy="5355312"/>
          </a:xfrm>
          <a:prstGeom prst="rect">
            <a:avLst/>
          </a:prstGeom>
          <a:noFill/>
        </p:spPr>
        <p:txBody>
          <a:bodyPr wrap="square" rtlCol="0">
            <a:spAutoFit/>
          </a:bodyPr>
          <a:lstStyle/>
          <a:p>
            <a:r>
              <a:rPr lang="en-US" b="1" dirty="0"/>
              <a:t>What Is Cybersecurity Awareness?</a:t>
            </a:r>
            <a:endParaRPr lang="en-US" dirty="0"/>
          </a:p>
          <a:p>
            <a:pPr marL="285750" indent="-285750">
              <a:buFont typeface="Arial" panose="020B0604020202020204" pitchFamily="34" charset="0"/>
              <a:buChar char="•"/>
            </a:pPr>
            <a:r>
              <a:rPr lang="en-US" dirty="0"/>
              <a:t>Cybersecurity awareness means understanding the risks that come with using technology—and knowing how to protect yourself and the company from online threats.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Every day, we use computers, phones, email, and the internet to do our work. But cybercriminals are always looking for ways to trick people into giving up sensitive information, downloading harmful software, or clicking on fake links.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That’s why being aware matters. Cybersecurity awareness helps you:</a:t>
            </a:r>
          </a:p>
          <a:p>
            <a:pPr marL="742950" lvl="1" indent="-285750">
              <a:buFont typeface="Wingdings" panose="05000000000000000000" pitchFamily="2" charset="2"/>
              <a:buChar char="Ø"/>
            </a:pPr>
            <a:r>
              <a:rPr lang="en-US" dirty="0"/>
              <a:t>Spot phishing emails, QR Code scam, and phishing calls,</a:t>
            </a:r>
          </a:p>
          <a:p>
            <a:pPr marL="742950" lvl="1" indent="-285750">
              <a:buFont typeface="Wingdings" panose="05000000000000000000" pitchFamily="2" charset="2"/>
              <a:buChar char="Ø"/>
            </a:pPr>
            <a:r>
              <a:rPr lang="en-US" dirty="0"/>
              <a:t>Create strong passwords and keep them safe,</a:t>
            </a:r>
          </a:p>
          <a:p>
            <a:pPr marL="742950" lvl="1" indent="-285750">
              <a:buFont typeface="Wingdings" panose="05000000000000000000" pitchFamily="2" charset="2"/>
              <a:buChar char="Ø"/>
            </a:pPr>
            <a:r>
              <a:rPr lang="en-US" dirty="0"/>
              <a:t>Protect your devices and company data,</a:t>
            </a:r>
          </a:p>
          <a:p>
            <a:pPr marL="742950" lvl="1" indent="-285750">
              <a:buFont typeface="Wingdings" panose="05000000000000000000" pitchFamily="2" charset="2"/>
              <a:buChar char="Ø"/>
            </a:pPr>
            <a:r>
              <a:rPr lang="en-US" dirty="0"/>
              <a:t>Our IT security policies,</a:t>
            </a:r>
          </a:p>
          <a:p>
            <a:pPr marL="742950" lvl="1" indent="-285750">
              <a:buFont typeface="Wingdings" panose="05000000000000000000" pitchFamily="2" charset="2"/>
              <a:buChar char="Ø"/>
            </a:pPr>
            <a:r>
              <a:rPr lang="en-US" dirty="0"/>
              <a:t>Know what to do if something seems suspicious.</a:t>
            </a:r>
          </a:p>
          <a:p>
            <a:pPr marL="742950" lvl="1" indent="-285750">
              <a:buFont typeface="Wingdings" panose="05000000000000000000" pitchFamily="2" charset="2"/>
              <a:buChar char="Ø"/>
            </a:pPr>
            <a:endParaRPr lang="en-US" dirty="0"/>
          </a:p>
          <a:p>
            <a:pPr marL="285750" indent="-285750">
              <a:buFont typeface="Arial" panose="020B0604020202020204" pitchFamily="34" charset="0"/>
              <a:buChar char="•"/>
            </a:pPr>
            <a:r>
              <a:rPr lang="en-US" dirty="0"/>
              <a:t>Think of it like locking your front door—it’s a simple habit that keeps a lot of trouble out. When everyone plays their part, we help keep our workplace safe and secure from cyber threats.</a:t>
            </a:r>
          </a:p>
        </p:txBody>
      </p:sp>
    </p:spTree>
    <p:extLst>
      <p:ext uri="{BB962C8B-B14F-4D97-AF65-F5344CB8AC3E}">
        <p14:creationId xmlns:p14="http://schemas.microsoft.com/office/powerpoint/2010/main" val="865981702"/>
      </p:ext>
    </p:extLst>
  </p:cSld>
  <p:clrMapOvr>
    <a:masterClrMapping/>
  </p:clrMapOvr>
  <mc:AlternateContent xmlns:mc="http://schemas.openxmlformats.org/markup-compatibility/2006" xmlns:p14="http://schemas.microsoft.com/office/powerpoint/2010/main">
    <mc:Choice Requires="p14">
      <p:transition spd="slow" p14:dur="33000" advClick="0" advTm="3000"/>
    </mc:Choice>
    <mc:Fallback xmlns="">
      <p:transition spd="slow" advClick="0"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45C0D-5E81-8955-4B34-374304F1F1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E5D64C-9899-E594-A41F-73ECD0EEF0DA}"/>
              </a:ext>
            </a:extLst>
          </p:cNvPr>
          <p:cNvSpPr>
            <a:spLocks noGrp="1"/>
          </p:cNvSpPr>
          <p:nvPr>
            <p:ph type="title"/>
          </p:nvPr>
        </p:nvSpPr>
        <p:spPr>
          <a:xfrm>
            <a:off x="1432061" y="2924328"/>
            <a:ext cx="6650369" cy="1009343"/>
          </a:xfrm>
          <a:prstGeom prst="rect">
            <a:avLst/>
          </a:prstGeom>
        </p:spPr>
        <p:txBody>
          <a:bodyPr/>
          <a:lstStyle/>
          <a:p>
            <a:pPr algn="ctr"/>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spTree>
    <p:extLst>
      <p:ext uri="{BB962C8B-B14F-4D97-AF65-F5344CB8AC3E}">
        <p14:creationId xmlns:p14="http://schemas.microsoft.com/office/powerpoint/2010/main" val="865529800"/>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400B2-1049-FC3B-0A39-B9696BDB7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8E295E-411A-08B2-A150-9C2303E3E588}"/>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sp>
        <p:nvSpPr>
          <p:cNvPr id="3" name="TextBox 2">
            <a:extLst>
              <a:ext uri="{FF2B5EF4-FFF2-40B4-BE49-F238E27FC236}">
                <a16:creationId xmlns:a16="http://schemas.microsoft.com/office/drawing/2014/main" id="{B9A8292A-DC38-96A9-219B-DB38D3F0D204}"/>
              </a:ext>
            </a:extLst>
          </p:cNvPr>
          <p:cNvSpPr txBox="1"/>
          <p:nvPr/>
        </p:nvSpPr>
        <p:spPr>
          <a:xfrm>
            <a:off x="234271" y="676652"/>
            <a:ext cx="8675457" cy="4801314"/>
          </a:xfrm>
          <a:prstGeom prst="rect">
            <a:avLst/>
          </a:prstGeom>
          <a:noFill/>
        </p:spPr>
        <p:txBody>
          <a:bodyPr wrap="square" rtlCol="0">
            <a:spAutoFit/>
          </a:bodyPr>
          <a:lstStyle/>
          <a:p>
            <a:r>
              <a:rPr lang="en-SG" b="1" dirty="0"/>
              <a:t>What is Phishing </a:t>
            </a:r>
          </a:p>
          <a:p>
            <a:endParaRPr lang="en-SG" dirty="0"/>
          </a:p>
          <a:p>
            <a:pPr marL="285750" indent="-285750">
              <a:buFont typeface="Arial" panose="020B0604020202020204" pitchFamily="34" charset="0"/>
              <a:buChar char="•"/>
            </a:pPr>
            <a:r>
              <a:rPr lang="en-SG" dirty="0"/>
              <a:t>Broadly speaking, phishing attack is when a threat actor is trying to be someone you know or some well-known organisations trying to deceive you into trying to deluge some sensitive information, and / or, doing some errands or download some malware.</a:t>
            </a:r>
          </a:p>
          <a:p>
            <a:endParaRPr lang="en-SG" dirty="0"/>
          </a:p>
          <a:p>
            <a:pPr marL="285750" indent="-285750">
              <a:buFont typeface="Arial" panose="020B0604020202020204" pitchFamily="34" charset="0"/>
              <a:buChar char="•"/>
            </a:pPr>
            <a:r>
              <a:rPr lang="en-SG" dirty="0"/>
              <a:t>It can be defined into 2 of these board categories:</a:t>
            </a:r>
          </a:p>
          <a:p>
            <a:pPr lvl="1">
              <a:buFontTx/>
              <a:buChar char="-"/>
            </a:pPr>
            <a:r>
              <a:rPr lang="en-SG" b="1" dirty="0"/>
              <a:t> Broadcast</a:t>
            </a:r>
          </a:p>
          <a:p>
            <a:pPr lvl="2">
              <a:buFontTx/>
              <a:buChar char="-"/>
            </a:pPr>
            <a:r>
              <a:rPr lang="en-SG" dirty="0"/>
              <a:t>Broadcast, as the name suggest, is whereby the threat actor will do a mass broadcast to see who will be “baited” by the phishing attack. Normally, the attacker does not have any specific targets to attack.</a:t>
            </a:r>
          </a:p>
          <a:p>
            <a:pPr lvl="2">
              <a:buFontTx/>
              <a:buChar char="-"/>
            </a:pPr>
            <a:endParaRPr lang="en-SG" dirty="0"/>
          </a:p>
          <a:p>
            <a:pPr lvl="1">
              <a:buFontTx/>
              <a:buChar char="-"/>
            </a:pPr>
            <a:r>
              <a:rPr lang="en-SG" dirty="0"/>
              <a:t> </a:t>
            </a:r>
            <a:r>
              <a:rPr lang="en-SG" b="1" dirty="0"/>
              <a:t>Intentional</a:t>
            </a:r>
          </a:p>
          <a:p>
            <a:pPr lvl="2">
              <a:buFontTx/>
              <a:buChar char="-"/>
            </a:pPr>
            <a:r>
              <a:rPr lang="en-SG" dirty="0"/>
              <a:t>Intentional phishing attack is whereby the threat actor have some specific person or organisation to tackle. The attacker with ill-intention, will try all means to attack that specific organisation.  </a:t>
            </a:r>
          </a:p>
          <a:p>
            <a:endParaRPr lang="en-SG" sz="1800" dirty="0">
              <a:solidFill>
                <a:srgbClr val="002060"/>
              </a:solidFill>
              <a:effectLst/>
            </a:endParaRPr>
          </a:p>
        </p:txBody>
      </p:sp>
      <p:pic>
        <p:nvPicPr>
          <p:cNvPr id="4" name="Picture 3">
            <a:extLst>
              <a:ext uri="{FF2B5EF4-FFF2-40B4-BE49-F238E27FC236}">
                <a16:creationId xmlns:a16="http://schemas.microsoft.com/office/drawing/2014/main" id="{10ECDEC4-596B-0597-0432-5E26ECAA4113}"/>
              </a:ext>
            </a:extLst>
          </p:cNvPr>
          <p:cNvPicPr>
            <a:picLocks noChangeAspect="1"/>
          </p:cNvPicPr>
          <p:nvPr/>
        </p:nvPicPr>
        <p:blipFill>
          <a:blip r:embed="rId2"/>
          <a:stretch>
            <a:fillRect/>
          </a:stretch>
        </p:blipFill>
        <p:spPr>
          <a:xfrm>
            <a:off x="6545330" y="5376243"/>
            <a:ext cx="1646063" cy="1036410"/>
          </a:xfrm>
          <a:prstGeom prst="rect">
            <a:avLst/>
          </a:prstGeom>
        </p:spPr>
      </p:pic>
    </p:spTree>
    <p:extLst>
      <p:ext uri="{BB962C8B-B14F-4D97-AF65-F5344CB8AC3E}">
        <p14:creationId xmlns:p14="http://schemas.microsoft.com/office/powerpoint/2010/main" val="4153549973"/>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58679-3A94-7BB7-83BB-E7F5DFF93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C6F42-1268-1004-B7C0-25D0BD0E300A}"/>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pic>
        <p:nvPicPr>
          <p:cNvPr id="3" name="How to Spot Signs of Phishing - 1 (English)">
            <a:hlinkClick r:id="" action="ppaction://media"/>
            <a:extLst>
              <a:ext uri="{FF2B5EF4-FFF2-40B4-BE49-F238E27FC236}">
                <a16:creationId xmlns:a16="http://schemas.microsoft.com/office/drawing/2014/main" id="{DC1E1A77-D9BC-639E-2038-65B059837C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0573" y="1291728"/>
            <a:ext cx="8128000" cy="4572000"/>
          </a:xfrm>
          <a:prstGeom prst="rect">
            <a:avLst/>
          </a:prstGeom>
        </p:spPr>
      </p:pic>
      <p:sp>
        <p:nvSpPr>
          <p:cNvPr id="7" name="TextBox 6">
            <a:extLst>
              <a:ext uri="{FF2B5EF4-FFF2-40B4-BE49-F238E27FC236}">
                <a16:creationId xmlns:a16="http://schemas.microsoft.com/office/drawing/2014/main" id="{8DDF04CB-0BE1-B184-3D5E-0ADCF88BA78C}"/>
              </a:ext>
            </a:extLst>
          </p:cNvPr>
          <p:cNvSpPr txBox="1"/>
          <p:nvPr/>
        </p:nvSpPr>
        <p:spPr>
          <a:xfrm>
            <a:off x="310573" y="810490"/>
            <a:ext cx="7400412" cy="369332"/>
          </a:xfrm>
          <a:prstGeom prst="rect">
            <a:avLst/>
          </a:prstGeom>
          <a:noFill/>
        </p:spPr>
        <p:txBody>
          <a:bodyPr wrap="square" rtlCol="0">
            <a:spAutoFit/>
          </a:bodyPr>
          <a:lstStyle/>
          <a:p>
            <a:r>
              <a:rPr lang="en-SG" b="1" dirty="0"/>
              <a:t>What is email phishing and how to spot a phishing email</a:t>
            </a:r>
          </a:p>
        </p:txBody>
      </p:sp>
    </p:spTree>
    <p:extLst>
      <p:ext uri="{BB962C8B-B14F-4D97-AF65-F5344CB8AC3E}">
        <p14:creationId xmlns:p14="http://schemas.microsoft.com/office/powerpoint/2010/main" val="2574706828"/>
      </p:ext>
    </p:extLst>
  </p:cSld>
  <p:clrMapOvr>
    <a:masterClrMapping/>
  </p:clrMapOvr>
  <mc:AlternateContent xmlns:mc="http://schemas.openxmlformats.org/markup-compatibility/2006" xmlns:p14="http://schemas.microsoft.com/office/powerpoint/2010/main">
    <mc:Choice Requires="p14">
      <p:transition spd="slow" p14:dur="4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169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fullScrn="1">
              <p:cMediaNode vol="80000">
                <p:cTn id="12" fill="hold" display="0">
                  <p:stCondLst>
                    <p:cond delay="indefinite"/>
                  </p:stCondLst>
                </p:cTn>
                <p:tgtEl>
                  <p:spTgt spid="3"/>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46606-38B4-CCB9-70B0-2044FEBCB0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75F6E1-1D27-FA1B-5586-FB89482FADC5}"/>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sp>
        <p:nvSpPr>
          <p:cNvPr id="3" name="TextBox 2">
            <a:extLst>
              <a:ext uri="{FF2B5EF4-FFF2-40B4-BE49-F238E27FC236}">
                <a16:creationId xmlns:a16="http://schemas.microsoft.com/office/drawing/2014/main" id="{A29C5E07-876A-D3A6-D97E-311E67651F77}"/>
              </a:ext>
            </a:extLst>
          </p:cNvPr>
          <p:cNvSpPr txBox="1"/>
          <p:nvPr/>
        </p:nvSpPr>
        <p:spPr>
          <a:xfrm>
            <a:off x="234271" y="758922"/>
            <a:ext cx="8675457" cy="5078313"/>
          </a:xfrm>
          <a:prstGeom prst="rect">
            <a:avLst/>
          </a:prstGeom>
          <a:noFill/>
        </p:spPr>
        <p:txBody>
          <a:bodyPr wrap="square" rtlCol="0">
            <a:spAutoFit/>
          </a:bodyPr>
          <a:lstStyle/>
          <a:p>
            <a:pPr marL="285750" indent="-285750">
              <a:buFont typeface="Arial" panose="020B0604020202020204" pitchFamily="34" charset="0"/>
              <a:buChar char="•"/>
            </a:pPr>
            <a:r>
              <a:rPr lang="en-SG" dirty="0"/>
              <a:t>Phishing email is email send from threat actor acting as someone that you know requesting you to perform some tasks with malicious intent or deceive you to provide </a:t>
            </a:r>
            <a:r>
              <a:rPr lang="en-US" dirty="0"/>
              <a:t>the attacker exploitable information (like bank account login credentials, for example) or access to your mobile device.</a:t>
            </a:r>
            <a:endParaRPr lang="en-SG" dirty="0"/>
          </a:p>
          <a:p>
            <a:endParaRPr lang="en-SG" dirty="0"/>
          </a:p>
          <a:p>
            <a:pPr marL="742950" lvl="1" indent="-285750">
              <a:buFont typeface="Arial" panose="020B0604020202020204" pitchFamily="34" charset="0"/>
              <a:buChar char="•"/>
            </a:pPr>
            <a:r>
              <a:rPr lang="en-SG" dirty="0"/>
              <a:t> They will entice you to open the attachment or clicking on the link by exhibiting subject lines, names that you are familiar with</a:t>
            </a:r>
          </a:p>
          <a:p>
            <a:pPr marL="742950" lvl="1" indent="-285750">
              <a:buFont typeface="Arial" panose="020B0604020202020204" pitchFamily="34" charset="0"/>
              <a:buChar char="•"/>
            </a:pPr>
            <a:endParaRPr lang="en-SG" dirty="0"/>
          </a:p>
          <a:p>
            <a:pPr marL="742950" lvl="1" indent="-285750">
              <a:buFont typeface="Arial" panose="020B0604020202020204" pitchFamily="34" charset="0"/>
              <a:buChar char="•"/>
            </a:pPr>
            <a:r>
              <a:rPr lang="en-SG" dirty="0"/>
              <a:t> They send the email with the intention of collecting personal or confidential information; and/or;</a:t>
            </a:r>
          </a:p>
          <a:p>
            <a:pPr marL="742950" lvl="1" indent="-285750">
              <a:buFont typeface="Arial" panose="020B0604020202020204" pitchFamily="34" charset="0"/>
              <a:buChar char="•"/>
            </a:pPr>
            <a:endParaRPr lang="en-SG" dirty="0"/>
          </a:p>
          <a:p>
            <a:pPr marL="742950" lvl="1" indent="-285750">
              <a:buFont typeface="Arial" panose="020B0604020202020204" pitchFamily="34" charset="0"/>
              <a:buChar char="•"/>
            </a:pPr>
            <a:r>
              <a:rPr lang="en-SG" dirty="0"/>
              <a:t> to load a malicious software into your computer; and/or</a:t>
            </a:r>
          </a:p>
          <a:p>
            <a:pPr marL="742950" lvl="1" indent="-285750">
              <a:buFont typeface="Arial" panose="020B0604020202020204" pitchFamily="34" charset="0"/>
              <a:buChar char="•"/>
            </a:pPr>
            <a:endParaRPr lang="en-SG" dirty="0"/>
          </a:p>
          <a:p>
            <a:pPr marL="742950" lvl="1" indent="-285750">
              <a:buFont typeface="Arial" panose="020B0604020202020204" pitchFamily="34" charset="0"/>
              <a:buChar char="•"/>
            </a:pPr>
            <a:r>
              <a:rPr lang="en-SG" dirty="0"/>
              <a:t> ask you to run some errands, etc..</a:t>
            </a:r>
          </a:p>
          <a:p>
            <a:endParaRPr lang="en-SG" dirty="0"/>
          </a:p>
          <a:p>
            <a:pPr marL="285750" indent="-285750">
              <a:buFont typeface="Arial" panose="020B0604020202020204" pitchFamily="34" charset="0"/>
              <a:buChar char="•"/>
            </a:pPr>
            <a:r>
              <a:rPr lang="en-SG" dirty="0"/>
              <a:t>Once you open the attachment, or clicking on the link, malicious software will install on your computer.</a:t>
            </a:r>
          </a:p>
          <a:p>
            <a:endParaRPr lang="en-SG" sz="1800" dirty="0">
              <a:solidFill>
                <a:srgbClr val="002060"/>
              </a:solidFill>
              <a:effectLst/>
            </a:endParaRPr>
          </a:p>
        </p:txBody>
      </p:sp>
      <p:pic>
        <p:nvPicPr>
          <p:cNvPr id="8" name="Picture 7">
            <a:extLst>
              <a:ext uri="{FF2B5EF4-FFF2-40B4-BE49-F238E27FC236}">
                <a16:creationId xmlns:a16="http://schemas.microsoft.com/office/drawing/2014/main" id="{DB62564B-6C22-766E-B001-F1AC8AC4548C}"/>
              </a:ext>
            </a:extLst>
          </p:cNvPr>
          <p:cNvPicPr>
            <a:picLocks noChangeAspect="1"/>
          </p:cNvPicPr>
          <p:nvPr/>
        </p:nvPicPr>
        <p:blipFill>
          <a:blip r:embed="rId2"/>
          <a:stretch>
            <a:fillRect/>
          </a:stretch>
        </p:blipFill>
        <p:spPr>
          <a:xfrm>
            <a:off x="6709143" y="5503655"/>
            <a:ext cx="1672702" cy="889735"/>
          </a:xfrm>
          <a:prstGeom prst="rect">
            <a:avLst/>
          </a:prstGeom>
        </p:spPr>
      </p:pic>
    </p:spTree>
    <p:extLst>
      <p:ext uri="{BB962C8B-B14F-4D97-AF65-F5344CB8AC3E}">
        <p14:creationId xmlns:p14="http://schemas.microsoft.com/office/powerpoint/2010/main" val="927652527"/>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E5334-3DC5-2BBF-5EE3-274474213B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43551E-A763-30C9-13CC-B63A0B070B9D}"/>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sp>
        <p:nvSpPr>
          <p:cNvPr id="3" name="TextBox 2">
            <a:extLst>
              <a:ext uri="{FF2B5EF4-FFF2-40B4-BE49-F238E27FC236}">
                <a16:creationId xmlns:a16="http://schemas.microsoft.com/office/drawing/2014/main" id="{B15777D9-544E-0BAF-F08A-5E501D07643A}"/>
              </a:ext>
            </a:extLst>
          </p:cNvPr>
          <p:cNvSpPr txBox="1"/>
          <p:nvPr/>
        </p:nvSpPr>
        <p:spPr>
          <a:xfrm>
            <a:off x="344556" y="1194857"/>
            <a:ext cx="8675457" cy="4524315"/>
          </a:xfrm>
          <a:prstGeom prst="rect">
            <a:avLst/>
          </a:prstGeom>
          <a:noFill/>
        </p:spPr>
        <p:txBody>
          <a:bodyPr wrap="square" rtlCol="0">
            <a:spAutoFit/>
          </a:bodyPr>
          <a:lstStyle/>
          <a:p>
            <a:pPr marL="0" indent="0">
              <a:buNone/>
            </a:pPr>
            <a:r>
              <a:rPr lang="en-US" dirty="0"/>
              <a:t>In light of recent developments, including AI-driven phishing campaigns, it's crucial to stay vigilant. Here are updated guidelines to help protect yourself:</a:t>
            </a:r>
          </a:p>
          <a:p>
            <a:pPr marL="0" indent="0">
              <a:buNone/>
            </a:pPr>
            <a:endParaRPr lang="en-SG" sz="1800" dirty="0">
              <a:solidFill>
                <a:srgbClr val="002060"/>
              </a:solidFill>
              <a:effectLst/>
            </a:endParaRPr>
          </a:p>
          <a:p>
            <a:r>
              <a:rPr lang="en-US" dirty="0"/>
              <a:t>1</a:t>
            </a:r>
            <a:r>
              <a:rPr lang="en-US" b="1" dirty="0"/>
              <a:t>. Avoid Opening or Downloading Attachments from Unknown Sources</a:t>
            </a:r>
            <a:br>
              <a:rPr lang="en-US" dirty="0"/>
            </a:br>
            <a:r>
              <a:rPr lang="en-US" dirty="0"/>
              <a:t>Attachments can harbor malware or ransomware. Even if the email appears legitimate, refrain from opening attachments unless you're certain of their safety.</a:t>
            </a:r>
          </a:p>
          <a:p>
            <a:endParaRPr lang="en-US" sz="1800" dirty="0">
              <a:solidFill>
                <a:srgbClr val="002060"/>
              </a:solidFill>
              <a:effectLst/>
            </a:endParaRPr>
          </a:p>
          <a:p>
            <a:r>
              <a:rPr lang="en-SG" sz="1800" dirty="0">
                <a:solidFill>
                  <a:srgbClr val="002060"/>
                </a:solidFill>
                <a:effectLst/>
              </a:rPr>
              <a:t>2. </a:t>
            </a:r>
            <a:r>
              <a:rPr lang="en-US" b="1" dirty="0"/>
              <a:t>Verify the Sender's Identity</a:t>
            </a:r>
            <a:br>
              <a:rPr lang="en-US" dirty="0"/>
            </a:br>
            <a:r>
              <a:rPr lang="en-US" dirty="0"/>
              <a:t>If an email claims to be from a known organization or individual but seems suspicious, contact them directly through official channels to confirm its authenticity.</a:t>
            </a:r>
            <a:endParaRPr lang="en-SG" sz="1800" dirty="0">
              <a:solidFill>
                <a:srgbClr val="002060"/>
              </a:solidFill>
              <a:effectLst/>
            </a:endParaRPr>
          </a:p>
          <a:p>
            <a:pPr marL="285750" indent="-285750">
              <a:buFontTx/>
              <a:buChar char="-"/>
            </a:pPr>
            <a:endParaRPr lang="en-SG" sz="1800" dirty="0">
              <a:solidFill>
                <a:srgbClr val="002060"/>
              </a:solidFill>
              <a:effectLst/>
            </a:endParaRPr>
          </a:p>
          <a:p>
            <a:r>
              <a:rPr lang="en-SG" dirty="0">
                <a:solidFill>
                  <a:srgbClr val="002060"/>
                </a:solidFill>
              </a:rPr>
              <a:t>3. </a:t>
            </a:r>
            <a:r>
              <a:rPr lang="en-US" b="1" dirty="0"/>
              <a:t>Exercise Caution with Links in Emails</a:t>
            </a:r>
            <a:br>
              <a:rPr lang="en-US" dirty="0"/>
            </a:br>
            <a:r>
              <a:rPr lang="en-US" dirty="0"/>
              <a:t>Hover your mouse pointer over links to preview their destination. Be wary if the URL doesn't match the sender's domain or seems unusual. AI-generated emails can closely mimic legitimate communications, making it harder to spot fraudulent links </a:t>
            </a:r>
            <a:endParaRPr lang="en-SG" sz="1800" dirty="0">
              <a:solidFill>
                <a:srgbClr val="002060"/>
              </a:solidFill>
              <a:effectLst/>
            </a:endParaRPr>
          </a:p>
          <a:p>
            <a:endParaRPr lang="en-SG" sz="1800" dirty="0">
              <a:solidFill>
                <a:srgbClr val="002060"/>
              </a:solidFill>
              <a:effectLst/>
            </a:endParaRPr>
          </a:p>
        </p:txBody>
      </p:sp>
      <p:pic>
        <p:nvPicPr>
          <p:cNvPr id="5" name="Picture 4">
            <a:extLst>
              <a:ext uri="{FF2B5EF4-FFF2-40B4-BE49-F238E27FC236}">
                <a16:creationId xmlns:a16="http://schemas.microsoft.com/office/drawing/2014/main" id="{4563478F-9F26-DC91-7CF8-7001A55B1517}"/>
              </a:ext>
            </a:extLst>
          </p:cNvPr>
          <p:cNvPicPr>
            <a:picLocks noChangeAspect="1"/>
          </p:cNvPicPr>
          <p:nvPr/>
        </p:nvPicPr>
        <p:blipFill>
          <a:blip r:embed="rId2"/>
          <a:stretch>
            <a:fillRect/>
          </a:stretch>
        </p:blipFill>
        <p:spPr>
          <a:xfrm>
            <a:off x="7494106" y="5663143"/>
            <a:ext cx="916460" cy="565649"/>
          </a:xfrm>
          <a:prstGeom prst="rect">
            <a:avLst/>
          </a:prstGeom>
        </p:spPr>
      </p:pic>
    </p:spTree>
    <p:extLst>
      <p:ext uri="{BB962C8B-B14F-4D97-AF65-F5344CB8AC3E}">
        <p14:creationId xmlns:p14="http://schemas.microsoft.com/office/powerpoint/2010/main" val="3515646392"/>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37923-2C60-B89F-6368-41E40E5D9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521303-88A7-89EC-77B2-11861A9CF81B}"/>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sp>
        <p:nvSpPr>
          <p:cNvPr id="3" name="TextBox 2">
            <a:extLst>
              <a:ext uri="{FF2B5EF4-FFF2-40B4-BE49-F238E27FC236}">
                <a16:creationId xmlns:a16="http://schemas.microsoft.com/office/drawing/2014/main" id="{A56C1E18-51A4-F0E1-03C0-1B4CCB26DA6E}"/>
              </a:ext>
            </a:extLst>
          </p:cNvPr>
          <p:cNvSpPr txBox="1"/>
          <p:nvPr/>
        </p:nvSpPr>
        <p:spPr>
          <a:xfrm>
            <a:off x="344556" y="1194857"/>
            <a:ext cx="8675457" cy="4247317"/>
          </a:xfrm>
          <a:prstGeom prst="rect">
            <a:avLst/>
          </a:prstGeom>
          <a:noFill/>
        </p:spPr>
        <p:txBody>
          <a:bodyPr wrap="square" rtlCol="0">
            <a:spAutoFit/>
          </a:bodyPr>
          <a:lstStyle/>
          <a:p>
            <a:r>
              <a:rPr lang="en-SG" sz="1800" dirty="0">
                <a:effectLst/>
              </a:rPr>
              <a:t>4. </a:t>
            </a:r>
            <a:r>
              <a:rPr lang="en-US" b="1" dirty="0"/>
              <a:t>Avoid Responding to Unsolicited Emails</a:t>
            </a:r>
            <a:br>
              <a:rPr lang="en-US" dirty="0"/>
            </a:br>
            <a:r>
              <a:rPr lang="en-US" dirty="0"/>
              <a:t>Refrain from replying to emails from unknown senders. Scammers often use responses to gather more information about you.</a:t>
            </a:r>
          </a:p>
          <a:p>
            <a:endParaRPr lang="en-SG" sz="1800" dirty="0">
              <a:effectLst/>
            </a:endParaRPr>
          </a:p>
          <a:p>
            <a:r>
              <a:rPr lang="en-US" dirty="0"/>
              <a:t>5</a:t>
            </a:r>
            <a:r>
              <a:rPr lang="en-US" b="1" dirty="0"/>
              <a:t>. Do Not Make Purchases or Donations via Email Requests</a:t>
            </a:r>
            <a:br>
              <a:rPr lang="en-US" dirty="0"/>
            </a:br>
            <a:r>
              <a:rPr lang="en-US" dirty="0"/>
              <a:t>Legitimate organizations typically don't ask for donations or purchases through unsolicited emails. Verify such requests through official websites or contact points.</a:t>
            </a:r>
          </a:p>
          <a:p>
            <a:endParaRPr lang="en-SG" sz="1800" dirty="0">
              <a:effectLst/>
            </a:endParaRPr>
          </a:p>
          <a:p>
            <a:r>
              <a:rPr lang="en-SG" dirty="0">
                <a:effectLst/>
              </a:rPr>
              <a:t>6. </a:t>
            </a:r>
            <a:r>
              <a:rPr lang="en-US" b="1" dirty="0"/>
              <a:t>Report Suspicious Emails</a:t>
            </a:r>
            <a:br>
              <a:rPr lang="en-US" dirty="0"/>
            </a:br>
            <a:r>
              <a:rPr lang="en-US" dirty="0"/>
              <a:t>Use the “Phish Alert Report” feature in Outlook to report phishing attempts. Prompt reporting helps protect others and improves detection systems.</a:t>
            </a:r>
          </a:p>
          <a:p>
            <a:endParaRPr lang="en-US" sz="1800" dirty="0">
              <a:effectLst/>
            </a:endParaRPr>
          </a:p>
          <a:p>
            <a:r>
              <a:rPr lang="en-US" dirty="0"/>
              <a:t>7</a:t>
            </a:r>
            <a:r>
              <a:rPr lang="en-US" b="1" dirty="0"/>
              <a:t>. Enable Two-Factor Authentication (2FA)</a:t>
            </a:r>
            <a:br>
              <a:rPr lang="en-US" dirty="0"/>
            </a:br>
            <a:r>
              <a:rPr lang="en-US" dirty="0"/>
              <a:t>Adding an extra layer of security, such as 2FA, can prevent unauthorized access even if your password is compromised .</a:t>
            </a:r>
            <a:endParaRPr lang="en-SG" sz="1800" dirty="0">
              <a:effectLst/>
            </a:endParaRPr>
          </a:p>
        </p:txBody>
      </p:sp>
      <p:pic>
        <p:nvPicPr>
          <p:cNvPr id="5" name="Picture 4">
            <a:extLst>
              <a:ext uri="{FF2B5EF4-FFF2-40B4-BE49-F238E27FC236}">
                <a16:creationId xmlns:a16="http://schemas.microsoft.com/office/drawing/2014/main" id="{5DADBAAF-BAB4-2499-3C0C-38189E30A4F5}"/>
              </a:ext>
            </a:extLst>
          </p:cNvPr>
          <p:cNvPicPr>
            <a:picLocks noChangeAspect="1"/>
          </p:cNvPicPr>
          <p:nvPr/>
        </p:nvPicPr>
        <p:blipFill>
          <a:blip r:embed="rId2"/>
          <a:stretch>
            <a:fillRect/>
          </a:stretch>
        </p:blipFill>
        <p:spPr>
          <a:xfrm>
            <a:off x="6870659" y="5218346"/>
            <a:ext cx="1381243" cy="1119514"/>
          </a:xfrm>
          <a:prstGeom prst="rect">
            <a:avLst/>
          </a:prstGeom>
        </p:spPr>
      </p:pic>
    </p:spTree>
    <p:extLst>
      <p:ext uri="{BB962C8B-B14F-4D97-AF65-F5344CB8AC3E}">
        <p14:creationId xmlns:p14="http://schemas.microsoft.com/office/powerpoint/2010/main" val="2032424468"/>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72966-1FFB-90D4-91AC-9C3307D3E9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60FC06-BF1C-1E43-7828-90B8C3A15DB3}"/>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sp>
        <p:nvSpPr>
          <p:cNvPr id="3" name="TextBox 2">
            <a:extLst>
              <a:ext uri="{FF2B5EF4-FFF2-40B4-BE49-F238E27FC236}">
                <a16:creationId xmlns:a16="http://schemas.microsoft.com/office/drawing/2014/main" id="{D5BF4A6D-0F90-508C-1367-CD1A5367E596}"/>
              </a:ext>
            </a:extLst>
          </p:cNvPr>
          <p:cNvSpPr txBox="1"/>
          <p:nvPr/>
        </p:nvSpPr>
        <p:spPr>
          <a:xfrm>
            <a:off x="344556" y="1194857"/>
            <a:ext cx="8675457" cy="4247317"/>
          </a:xfrm>
          <a:prstGeom prst="rect">
            <a:avLst/>
          </a:prstGeom>
          <a:noFill/>
        </p:spPr>
        <p:txBody>
          <a:bodyPr wrap="square" rtlCol="0">
            <a:spAutoFit/>
          </a:bodyPr>
          <a:lstStyle/>
          <a:p>
            <a:r>
              <a:rPr lang="en-SG" dirty="0">
                <a:solidFill>
                  <a:srgbClr val="002060"/>
                </a:solidFill>
              </a:rPr>
              <a:t>8</a:t>
            </a:r>
            <a:r>
              <a:rPr lang="en-SG" sz="1800" dirty="0">
                <a:solidFill>
                  <a:srgbClr val="002060"/>
                </a:solidFill>
                <a:effectLst/>
              </a:rPr>
              <a:t>. </a:t>
            </a:r>
            <a:r>
              <a:rPr lang="en-US" b="1" dirty="0"/>
              <a:t>Regularly Update Passwords</a:t>
            </a:r>
            <a:br>
              <a:rPr lang="en-US" dirty="0"/>
            </a:br>
            <a:r>
              <a:rPr lang="en-US" dirty="0"/>
              <a:t>Use strong, unique passwords for each account and update them periodically. Consider using a password manager to keep track of them securely.</a:t>
            </a:r>
          </a:p>
          <a:p>
            <a:endParaRPr lang="en-US" sz="1800" dirty="0">
              <a:solidFill>
                <a:srgbClr val="002060"/>
              </a:solidFill>
              <a:effectLst/>
            </a:endParaRPr>
          </a:p>
          <a:p>
            <a:r>
              <a:rPr lang="en-US" dirty="0"/>
              <a:t>9</a:t>
            </a:r>
            <a:r>
              <a:rPr lang="en-US" b="1" dirty="0"/>
              <a:t>. Be Cautious of Urgent Language</a:t>
            </a:r>
            <a:br>
              <a:rPr lang="en-US" dirty="0"/>
            </a:br>
            <a:r>
              <a:rPr lang="en-US" dirty="0"/>
              <a:t>Phishing emails often create a sense of urgency, prompting quick action. Be skeptical of messages that pressure you to act immediately .</a:t>
            </a:r>
          </a:p>
          <a:p>
            <a:endParaRPr lang="en-US" sz="1800" dirty="0">
              <a:solidFill>
                <a:srgbClr val="002060"/>
              </a:solidFill>
              <a:effectLst/>
            </a:endParaRPr>
          </a:p>
          <a:p>
            <a:r>
              <a:rPr lang="en-US" dirty="0"/>
              <a:t>10</a:t>
            </a:r>
            <a:r>
              <a:rPr lang="en-US" b="1" dirty="0"/>
              <a:t>. Educate Yourself and Others</a:t>
            </a:r>
            <a:br>
              <a:rPr lang="en-US" dirty="0"/>
            </a:br>
            <a:r>
              <a:rPr lang="en-US" dirty="0"/>
              <a:t>Stay informed about the latest phishing tactics and share this knowledge with friends and colleagues to enhance collective security.</a:t>
            </a:r>
          </a:p>
          <a:p>
            <a:endParaRPr lang="en-US" dirty="0">
              <a:solidFill>
                <a:srgbClr val="002060"/>
              </a:solidFill>
            </a:endParaRPr>
          </a:p>
          <a:p>
            <a:r>
              <a:rPr lang="en-US" dirty="0"/>
              <a:t>By adhering to these practices, you can significantly reduce the risk of falling victim to phishing attacks, especially those enhanced by AI technologies. Stay vigilant and prioritize your online security.</a:t>
            </a:r>
            <a:endParaRPr lang="en-SG" sz="1800" dirty="0">
              <a:solidFill>
                <a:srgbClr val="002060"/>
              </a:solidFill>
              <a:effectLst/>
            </a:endParaRPr>
          </a:p>
        </p:txBody>
      </p:sp>
      <p:pic>
        <p:nvPicPr>
          <p:cNvPr id="5" name="Picture 4">
            <a:extLst>
              <a:ext uri="{FF2B5EF4-FFF2-40B4-BE49-F238E27FC236}">
                <a16:creationId xmlns:a16="http://schemas.microsoft.com/office/drawing/2014/main" id="{3E409ADA-88EE-5306-2E17-F8CE069395C2}"/>
              </a:ext>
            </a:extLst>
          </p:cNvPr>
          <p:cNvPicPr>
            <a:picLocks noChangeAspect="1"/>
          </p:cNvPicPr>
          <p:nvPr/>
        </p:nvPicPr>
        <p:blipFill>
          <a:blip r:embed="rId3"/>
          <a:stretch>
            <a:fillRect/>
          </a:stretch>
        </p:blipFill>
        <p:spPr>
          <a:xfrm>
            <a:off x="6662413" y="5198575"/>
            <a:ext cx="1411069" cy="929135"/>
          </a:xfrm>
          <a:prstGeom prst="rect">
            <a:avLst/>
          </a:prstGeom>
        </p:spPr>
      </p:pic>
    </p:spTree>
    <p:extLst>
      <p:ext uri="{BB962C8B-B14F-4D97-AF65-F5344CB8AC3E}">
        <p14:creationId xmlns:p14="http://schemas.microsoft.com/office/powerpoint/2010/main" val="1360594817"/>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A063A-0121-226C-F673-FC5E8BE999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6C51B2-24D0-4D8E-FEB9-3E8E1AB3ADEF}"/>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pic>
        <p:nvPicPr>
          <p:cNvPr id="9" name="Picture 8">
            <a:extLst>
              <a:ext uri="{FF2B5EF4-FFF2-40B4-BE49-F238E27FC236}">
                <a16:creationId xmlns:a16="http://schemas.microsoft.com/office/drawing/2014/main" id="{A179BA27-F287-FD08-AEDB-C9E390196BC3}"/>
              </a:ext>
            </a:extLst>
          </p:cNvPr>
          <p:cNvPicPr>
            <a:picLocks noChangeAspect="1"/>
          </p:cNvPicPr>
          <p:nvPr/>
        </p:nvPicPr>
        <p:blipFill>
          <a:blip r:embed="rId2"/>
          <a:stretch>
            <a:fillRect/>
          </a:stretch>
        </p:blipFill>
        <p:spPr>
          <a:xfrm>
            <a:off x="108843" y="1814879"/>
            <a:ext cx="7381188" cy="1143292"/>
          </a:xfrm>
          <a:prstGeom prst="rect">
            <a:avLst/>
          </a:prstGeom>
        </p:spPr>
      </p:pic>
      <p:sp>
        <p:nvSpPr>
          <p:cNvPr id="10" name="Rectangle 9">
            <a:extLst>
              <a:ext uri="{FF2B5EF4-FFF2-40B4-BE49-F238E27FC236}">
                <a16:creationId xmlns:a16="http://schemas.microsoft.com/office/drawing/2014/main" id="{5F85523A-53C3-906D-10BA-C2398373BC27}"/>
              </a:ext>
            </a:extLst>
          </p:cNvPr>
          <p:cNvSpPr/>
          <p:nvPr/>
        </p:nvSpPr>
        <p:spPr>
          <a:xfrm>
            <a:off x="5091061" y="2925054"/>
            <a:ext cx="3642439" cy="830997"/>
          </a:xfrm>
          <a:prstGeom prst="rect">
            <a:avLst/>
          </a:prstGeom>
          <a:noFill/>
        </p:spPr>
        <p:txBody>
          <a:bodyPr wrap="square" lIns="91440" tIns="45720" rIns="91440" bIns="45720">
            <a:spAutoFit/>
          </a:bodyPr>
          <a:lstStyle/>
          <a:p>
            <a:pPr algn="ctr"/>
            <a:r>
              <a:rPr lang="en-US" sz="2400" b="0" cap="none" spc="0" dirty="0">
                <a:ln w="0"/>
                <a:solidFill>
                  <a:srgbClr val="FF0000"/>
                </a:solidFill>
                <a:effectLst>
                  <a:outerShdw blurRad="38100" dist="19050" dir="2700000" algn="tl" rotWithShape="0">
                    <a:schemeClr val="dk1">
                      <a:alpha val="40000"/>
                    </a:schemeClr>
                  </a:outerShdw>
                </a:effectLst>
              </a:rPr>
              <a:t>Step 1: Click on Phish Alert Report Button</a:t>
            </a:r>
          </a:p>
        </p:txBody>
      </p:sp>
      <p:pic>
        <p:nvPicPr>
          <p:cNvPr id="12" name="Picture 11">
            <a:extLst>
              <a:ext uri="{FF2B5EF4-FFF2-40B4-BE49-F238E27FC236}">
                <a16:creationId xmlns:a16="http://schemas.microsoft.com/office/drawing/2014/main" id="{BC2C34D4-C9B0-5A9C-D714-02548D636CBC}"/>
              </a:ext>
            </a:extLst>
          </p:cNvPr>
          <p:cNvPicPr>
            <a:picLocks noChangeAspect="1"/>
          </p:cNvPicPr>
          <p:nvPr/>
        </p:nvPicPr>
        <p:blipFill>
          <a:blip r:embed="rId3"/>
          <a:stretch>
            <a:fillRect/>
          </a:stretch>
        </p:blipFill>
        <p:spPr>
          <a:xfrm>
            <a:off x="108843" y="3120034"/>
            <a:ext cx="2959252" cy="1949550"/>
          </a:xfrm>
          <a:prstGeom prst="rect">
            <a:avLst/>
          </a:prstGeom>
        </p:spPr>
      </p:pic>
      <p:sp>
        <p:nvSpPr>
          <p:cNvPr id="13" name="TextBox 12">
            <a:extLst>
              <a:ext uri="{FF2B5EF4-FFF2-40B4-BE49-F238E27FC236}">
                <a16:creationId xmlns:a16="http://schemas.microsoft.com/office/drawing/2014/main" id="{132596B7-D71D-AA04-0D57-1EFB00E064D9}"/>
              </a:ext>
            </a:extLst>
          </p:cNvPr>
          <p:cNvSpPr txBox="1"/>
          <p:nvPr/>
        </p:nvSpPr>
        <p:spPr>
          <a:xfrm>
            <a:off x="386064" y="5069584"/>
            <a:ext cx="2535810" cy="1200329"/>
          </a:xfrm>
          <a:prstGeom prst="rect">
            <a:avLst/>
          </a:prstGeom>
          <a:noFill/>
        </p:spPr>
        <p:txBody>
          <a:bodyPr wrap="square" rtlCol="0">
            <a:spAutoFit/>
          </a:bodyPr>
          <a:lstStyle/>
          <a:p>
            <a:r>
              <a:rPr lang="en-US" sz="2400" b="0" cap="none" spc="0" dirty="0">
                <a:ln w="0"/>
                <a:solidFill>
                  <a:srgbClr val="FF0000"/>
                </a:solidFill>
                <a:effectLst>
                  <a:outerShdw blurRad="38100" dist="19050" dir="2700000" algn="tl" rotWithShape="0">
                    <a:schemeClr val="dk1">
                      <a:alpha val="40000"/>
                    </a:schemeClr>
                  </a:outerShdw>
                </a:effectLst>
              </a:rPr>
              <a:t>Step 2: Click on Phish Alert Button</a:t>
            </a:r>
          </a:p>
          <a:p>
            <a:endParaRPr lang="en-SG" sz="2400" dirty="0"/>
          </a:p>
        </p:txBody>
      </p:sp>
      <p:pic>
        <p:nvPicPr>
          <p:cNvPr id="15" name="Picture 14">
            <a:extLst>
              <a:ext uri="{FF2B5EF4-FFF2-40B4-BE49-F238E27FC236}">
                <a16:creationId xmlns:a16="http://schemas.microsoft.com/office/drawing/2014/main" id="{365D20AF-69A7-C8FE-0630-1FFA6B32C113}"/>
              </a:ext>
            </a:extLst>
          </p:cNvPr>
          <p:cNvPicPr>
            <a:picLocks noChangeAspect="1"/>
          </p:cNvPicPr>
          <p:nvPr/>
        </p:nvPicPr>
        <p:blipFill>
          <a:blip r:embed="rId4"/>
          <a:stretch>
            <a:fillRect/>
          </a:stretch>
        </p:blipFill>
        <p:spPr>
          <a:xfrm>
            <a:off x="4790127" y="3932946"/>
            <a:ext cx="2863997" cy="1530429"/>
          </a:xfrm>
          <a:prstGeom prst="rect">
            <a:avLst/>
          </a:prstGeom>
        </p:spPr>
      </p:pic>
      <p:sp>
        <p:nvSpPr>
          <p:cNvPr id="16" name="TextBox 15">
            <a:extLst>
              <a:ext uri="{FF2B5EF4-FFF2-40B4-BE49-F238E27FC236}">
                <a16:creationId xmlns:a16="http://schemas.microsoft.com/office/drawing/2014/main" id="{BD797896-AD54-C30C-FB28-BB26B63CAEB4}"/>
              </a:ext>
            </a:extLst>
          </p:cNvPr>
          <p:cNvSpPr txBox="1"/>
          <p:nvPr/>
        </p:nvSpPr>
        <p:spPr>
          <a:xfrm>
            <a:off x="4954220" y="5438916"/>
            <a:ext cx="2535810" cy="830997"/>
          </a:xfrm>
          <a:prstGeom prst="rect">
            <a:avLst/>
          </a:prstGeom>
          <a:noFill/>
        </p:spPr>
        <p:txBody>
          <a:bodyPr wrap="square" rtlCol="0">
            <a:spAutoFit/>
          </a:bodyPr>
          <a:lstStyle/>
          <a:p>
            <a:r>
              <a:rPr lang="en-US" sz="2400" b="0" cap="none" spc="0" dirty="0">
                <a:ln w="0"/>
                <a:solidFill>
                  <a:srgbClr val="FF0000"/>
                </a:solidFill>
                <a:effectLst>
                  <a:outerShdw blurRad="38100" dist="19050" dir="2700000" algn="tl" rotWithShape="0">
                    <a:schemeClr val="dk1">
                      <a:alpha val="40000"/>
                    </a:schemeClr>
                  </a:outerShdw>
                </a:effectLst>
              </a:rPr>
              <a:t>Step 3: Click OK</a:t>
            </a:r>
          </a:p>
          <a:p>
            <a:endParaRPr lang="en-SG" sz="2400" dirty="0"/>
          </a:p>
        </p:txBody>
      </p:sp>
      <p:sp>
        <p:nvSpPr>
          <p:cNvPr id="17" name="Rectangle 16">
            <a:extLst>
              <a:ext uri="{FF2B5EF4-FFF2-40B4-BE49-F238E27FC236}">
                <a16:creationId xmlns:a16="http://schemas.microsoft.com/office/drawing/2014/main" id="{6ED9B7D7-236A-5DE2-1629-FF673D54F3FA}"/>
              </a:ext>
            </a:extLst>
          </p:cNvPr>
          <p:cNvSpPr/>
          <p:nvPr/>
        </p:nvSpPr>
        <p:spPr>
          <a:xfrm>
            <a:off x="252328" y="991653"/>
            <a:ext cx="8481172" cy="646331"/>
          </a:xfrm>
          <a:prstGeom prst="rect">
            <a:avLst/>
          </a:prstGeom>
          <a:noFill/>
        </p:spPr>
        <p:txBody>
          <a:bodyPr wrap="square" lIns="91440" tIns="45720" rIns="91440" bIns="45720">
            <a:spAutoFit/>
          </a:bodyPr>
          <a:lstStyle/>
          <a:p>
            <a:pPr algn="ctr"/>
            <a:r>
              <a:rPr lang="en-US" sz="36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How to report a Phishing Email</a:t>
            </a:r>
          </a:p>
        </p:txBody>
      </p:sp>
    </p:spTree>
    <p:extLst>
      <p:ext uri="{BB962C8B-B14F-4D97-AF65-F5344CB8AC3E}">
        <p14:creationId xmlns:p14="http://schemas.microsoft.com/office/powerpoint/2010/main" val="2173225462"/>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4F6EE-9EA2-FD25-EEEE-F1540846E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126CD8-ADA9-BF08-B661-92827670FD42}"/>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What we learnt</a:t>
            </a:r>
          </a:p>
        </p:txBody>
      </p:sp>
      <p:sp>
        <p:nvSpPr>
          <p:cNvPr id="3" name="TextBox 2">
            <a:extLst>
              <a:ext uri="{FF2B5EF4-FFF2-40B4-BE49-F238E27FC236}">
                <a16:creationId xmlns:a16="http://schemas.microsoft.com/office/drawing/2014/main" id="{3805BEBD-077B-C519-22F5-9E20AF331FE3}"/>
              </a:ext>
            </a:extLst>
          </p:cNvPr>
          <p:cNvSpPr txBox="1"/>
          <p:nvPr/>
        </p:nvSpPr>
        <p:spPr>
          <a:xfrm>
            <a:off x="344556" y="1194857"/>
            <a:ext cx="8675457" cy="3139321"/>
          </a:xfrm>
          <a:prstGeom prst="rect">
            <a:avLst/>
          </a:prstGeom>
          <a:noFill/>
        </p:spPr>
        <p:txBody>
          <a:bodyPr wrap="square" rtlCol="0">
            <a:spAutoFit/>
          </a:bodyPr>
          <a:lstStyle/>
          <a:p>
            <a:pPr marL="285750" indent="-285750">
              <a:buFont typeface="Arial" panose="020B0604020202020204" pitchFamily="34" charset="0"/>
              <a:buChar char="•"/>
            </a:pPr>
            <a:r>
              <a:rPr lang="en-SG" dirty="0"/>
              <a:t>Phishing attack is when a cyber criminal is trying to be someone you know or some well-known organisations trying to deceive you into trying to deluge some sensitive information, and / or, doing some errands or download some malware.</a:t>
            </a:r>
          </a:p>
          <a:p>
            <a:pPr marL="285750" indent="-285750">
              <a:buFont typeface="Arial" panose="020B0604020202020204" pitchFamily="34" charset="0"/>
              <a:buChar char="•"/>
            </a:pPr>
            <a:endParaRPr lang="en-SG" sz="1800" dirty="0">
              <a:effectLst/>
            </a:endParaRPr>
          </a:p>
          <a:p>
            <a:pPr marL="285750" indent="-285750">
              <a:buFont typeface="Arial" panose="020B0604020202020204" pitchFamily="34" charset="0"/>
              <a:buChar char="•"/>
            </a:pPr>
            <a:r>
              <a:rPr lang="en-SG" dirty="0"/>
              <a:t>Phishing email is email send from cyber criminal acting as someone that you know requesting you to perform some tasks with malicious intent.</a:t>
            </a:r>
          </a:p>
          <a:p>
            <a:pPr marL="285750" indent="-285750">
              <a:buFont typeface="Arial" panose="020B0604020202020204" pitchFamily="34" charset="0"/>
              <a:buChar char="•"/>
            </a:pPr>
            <a:endParaRPr lang="en-SG" sz="1800" dirty="0">
              <a:effectLst/>
            </a:endParaRPr>
          </a:p>
          <a:p>
            <a:pPr marL="285750" indent="-285750">
              <a:buFont typeface="Arial" panose="020B0604020202020204" pitchFamily="34" charset="0"/>
              <a:buChar char="•"/>
            </a:pPr>
            <a:r>
              <a:rPr lang="en-SG" dirty="0"/>
              <a:t>How to use PAB to report phishing emails</a:t>
            </a:r>
            <a:endParaRPr lang="en-SG" sz="1800" dirty="0">
              <a:effectLst/>
            </a:endParaRPr>
          </a:p>
          <a:p>
            <a:pPr marL="285750" indent="-285750">
              <a:buFont typeface="Arial" panose="020B0604020202020204" pitchFamily="34" charset="0"/>
              <a:buChar char="•"/>
            </a:pPr>
            <a:endParaRPr lang="en-SG" sz="1800" dirty="0">
              <a:effectLst/>
            </a:endParaRPr>
          </a:p>
          <a:p>
            <a:endParaRPr lang="en-SG" dirty="0">
              <a:solidFill>
                <a:srgbClr val="002060"/>
              </a:solidFill>
            </a:endParaRPr>
          </a:p>
          <a:p>
            <a:endParaRPr lang="en-SG" sz="1800" dirty="0">
              <a:solidFill>
                <a:srgbClr val="002060"/>
              </a:solidFill>
              <a:effectLst/>
            </a:endParaRPr>
          </a:p>
        </p:txBody>
      </p:sp>
    </p:spTree>
    <p:extLst>
      <p:ext uri="{BB962C8B-B14F-4D97-AF65-F5344CB8AC3E}">
        <p14:creationId xmlns:p14="http://schemas.microsoft.com/office/powerpoint/2010/main" val="2867343738"/>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5367F-BFE2-4790-2D74-E8FE048124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284B50-655A-6C36-0A37-CF9730EBF93F}"/>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What we learnt</a:t>
            </a:r>
          </a:p>
        </p:txBody>
      </p:sp>
      <p:graphicFrame>
        <p:nvGraphicFramePr>
          <p:cNvPr id="4" name="Table 3">
            <a:extLst>
              <a:ext uri="{FF2B5EF4-FFF2-40B4-BE49-F238E27FC236}">
                <a16:creationId xmlns:a16="http://schemas.microsoft.com/office/drawing/2014/main" id="{BBCE6BC9-0407-4FF2-CEA7-583A01822D70}"/>
              </a:ext>
            </a:extLst>
          </p:cNvPr>
          <p:cNvGraphicFramePr>
            <a:graphicFrameLocks noGrp="1"/>
          </p:cNvGraphicFramePr>
          <p:nvPr>
            <p:extLst>
              <p:ext uri="{D42A27DB-BD31-4B8C-83A1-F6EECF244321}">
                <p14:modId xmlns:p14="http://schemas.microsoft.com/office/powerpoint/2010/main" val="1200293889"/>
              </p:ext>
            </p:extLst>
          </p:nvPr>
        </p:nvGraphicFramePr>
        <p:xfrm>
          <a:off x="583475" y="817894"/>
          <a:ext cx="7225414" cy="3717590"/>
        </p:xfrm>
        <a:graphic>
          <a:graphicData uri="http://schemas.openxmlformats.org/drawingml/2006/table">
            <a:tbl>
              <a:tblPr>
                <a:tableStyleId>{5C22544A-7EE6-4342-B048-85BDC9FD1C3A}</a:tableStyleId>
              </a:tblPr>
              <a:tblGrid>
                <a:gridCol w="3612707">
                  <a:extLst>
                    <a:ext uri="{9D8B030D-6E8A-4147-A177-3AD203B41FA5}">
                      <a16:colId xmlns:a16="http://schemas.microsoft.com/office/drawing/2014/main" val="3202964192"/>
                    </a:ext>
                  </a:extLst>
                </a:gridCol>
                <a:gridCol w="3612707">
                  <a:extLst>
                    <a:ext uri="{9D8B030D-6E8A-4147-A177-3AD203B41FA5}">
                      <a16:colId xmlns:a16="http://schemas.microsoft.com/office/drawing/2014/main" val="1342382398"/>
                    </a:ext>
                  </a:extLst>
                </a:gridCol>
              </a:tblGrid>
              <a:tr h="283870">
                <a:tc>
                  <a:txBody>
                    <a:bodyPr/>
                    <a:lstStyle/>
                    <a:p>
                      <a:pPr algn="l" fontAlgn="t"/>
                      <a:r>
                        <a:rPr lang="en-SG" sz="2000" b="1" u="none" strike="noStrike" dirty="0">
                          <a:effectLst/>
                        </a:rPr>
                        <a:t>Do</a:t>
                      </a:r>
                      <a:endParaRPr lang="en-SG" sz="2000" b="1"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SG" sz="2000" b="1" u="none" strike="noStrike" dirty="0">
                          <a:effectLst/>
                        </a:rPr>
                        <a:t>Do Not</a:t>
                      </a:r>
                      <a:endParaRPr lang="en-SG" sz="2000" b="1"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74717717"/>
                  </a:ext>
                </a:extLst>
              </a:tr>
              <a:tr h="567740">
                <a:tc>
                  <a:txBody>
                    <a:bodyPr/>
                    <a:lstStyle/>
                    <a:p>
                      <a:pPr algn="l" fontAlgn="t"/>
                      <a:r>
                        <a:rPr lang="en-US" sz="1400" u="none" strike="noStrike">
                          <a:effectLst/>
                        </a:rPr>
                        <a:t>Verify the Sender's Identity using official channels</a:t>
                      </a:r>
                      <a:endParaRPr lang="en-US" sz="14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400" u="none" strike="noStrike">
                          <a:effectLst/>
                        </a:rPr>
                        <a:t>Do not open or download attachments from unknown sources</a:t>
                      </a:r>
                      <a:endParaRPr lang="en-US" sz="14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3013312270"/>
                  </a:ext>
                </a:extLst>
              </a:tr>
              <a:tr h="851610">
                <a:tc>
                  <a:txBody>
                    <a:bodyPr/>
                    <a:lstStyle/>
                    <a:p>
                      <a:pPr algn="l" fontAlgn="t"/>
                      <a:r>
                        <a:rPr lang="en-US" sz="1400" u="none" strike="noStrike">
                          <a:effectLst/>
                        </a:rPr>
                        <a:t>Exercise caution with links in emails and hover your mouse pointer over links to preview their destination.</a:t>
                      </a:r>
                      <a:endParaRPr lang="en-US" sz="14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400" u="none" strike="noStrike" dirty="0">
                          <a:effectLst/>
                        </a:rPr>
                        <a:t>Do not respond to unsolicited emails</a:t>
                      </a:r>
                      <a:endParaRPr lang="en-US" sz="14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4116814567"/>
                  </a:ext>
                </a:extLst>
              </a:tr>
              <a:tr h="567740">
                <a:tc>
                  <a:txBody>
                    <a:bodyPr/>
                    <a:lstStyle/>
                    <a:p>
                      <a:pPr algn="l" fontAlgn="t"/>
                      <a:r>
                        <a:rPr lang="en-US" sz="1400" u="none" strike="noStrike" dirty="0">
                          <a:effectLst/>
                        </a:rPr>
                        <a:t>Report suspicious emails using PAB functions</a:t>
                      </a:r>
                      <a:endParaRPr lang="en-US" sz="14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400" u="none" strike="noStrike">
                          <a:effectLst/>
                        </a:rPr>
                        <a:t>Do not make purchases or donations via unsolicited email requests</a:t>
                      </a:r>
                      <a:endParaRPr lang="en-US" sz="14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2347281127"/>
                  </a:ext>
                </a:extLst>
              </a:tr>
              <a:tr h="851610">
                <a:tc>
                  <a:txBody>
                    <a:bodyPr/>
                    <a:lstStyle/>
                    <a:p>
                      <a:pPr algn="l" fontAlgn="t"/>
                      <a:r>
                        <a:rPr lang="en-US" sz="1400" u="none" strike="noStrike">
                          <a:effectLst/>
                        </a:rPr>
                        <a:t>Enable Two-Factor Authentication (2FA) to prevent unauthorized access whenever possible</a:t>
                      </a:r>
                      <a:endParaRPr lang="en-US" sz="14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SG" sz="1400" u="none" strike="noStrike">
                          <a:effectLst/>
                        </a:rPr>
                        <a:t> </a:t>
                      </a:r>
                      <a:endParaRPr lang="en-SG" sz="14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1971764040"/>
                  </a:ext>
                </a:extLst>
              </a:tr>
              <a:tr h="567740">
                <a:tc>
                  <a:txBody>
                    <a:bodyPr/>
                    <a:lstStyle/>
                    <a:p>
                      <a:pPr algn="l" fontAlgn="t"/>
                      <a:r>
                        <a:rPr lang="en-US" sz="1400" u="none" strike="noStrike" dirty="0">
                          <a:effectLst/>
                        </a:rPr>
                        <a:t>Use strong, unique passwords for each account and regularly update passwords</a:t>
                      </a:r>
                      <a:endParaRPr lang="en-US" sz="14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SG" sz="1400" u="none" strike="noStrike" dirty="0">
                          <a:effectLst/>
                        </a:rPr>
                        <a:t> </a:t>
                      </a:r>
                      <a:endParaRPr lang="en-SG" sz="14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1858538423"/>
                  </a:ext>
                </a:extLst>
              </a:tr>
            </a:tbl>
          </a:graphicData>
        </a:graphic>
      </p:graphicFrame>
      <p:sp>
        <p:nvSpPr>
          <p:cNvPr id="5" name="Rectangle 4">
            <a:extLst>
              <a:ext uri="{FF2B5EF4-FFF2-40B4-BE49-F238E27FC236}">
                <a16:creationId xmlns:a16="http://schemas.microsoft.com/office/drawing/2014/main" id="{008ADC8C-35D7-9887-28BC-A4AC160A51C6}"/>
              </a:ext>
            </a:extLst>
          </p:cNvPr>
          <p:cNvSpPr/>
          <p:nvPr/>
        </p:nvSpPr>
        <p:spPr>
          <a:xfrm rot="21339180">
            <a:off x="420189" y="4796029"/>
            <a:ext cx="7807804" cy="1077218"/>
          </a:xfrm>
          <a:prstGeom prst="rect">
            <a:avLst/>
          </a:prstGeom>
          <a:noFill/>
        </p:spPr>
        <p:txBody>
          <a:bodyPr wrap="square" lIns="91440" tIns="45720" rIns="91440" bIns="45720">
            <a:spAutoFit/>
          </a:bodyPr>
          <a:lstStyle/>
          <a:p>
            <a:pPr algn="ctr"/>
            <a:r>
              <a:rPr lang="en-SG" sz="3200" b="0" u="none" strike="noStrike"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Report to DSS if you suspect your email account have been compromised</a:t>
            </a:r>
            <a:endParaRPr lang="en-SG"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4147421418"/>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2828D-0406-3D4E-778C-CD622BF013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0269F7-224A-5060-32D1-C2C3B301DE0C}"/>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Email Phishing</a:t>
            </a:r>
          </a:p>
        </p:txBody>
      </p:sp>
      <p:pic>
        <p:nvPicPr>
          <p:cNvPr id="6" name="Picture 5" descr="A poster of a email&#10;&#10;AI-generated content may be incorrect.">
            <a:extLst>
              <a:ext uri="{FF2B5EF4-FFF2-40B4-BE49-F238E27FC236}">
                <a16:creationId xmlns:a16="http://schemas.microsoft.com/office/drawing/2014/main" id="{5EF33E6C-14F7-917F-CCCF-C532285F2D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640" y="557349"/>
            <a:ext cx="3926824" cy="5558636"/>
          </a:xfrm>
          <a:prstGeom prst="rect">
            <a:avLst/>
          </a:prstGeom>
        </p:spPr>
      </p:pic>
      <p:sp>
        <p:nvSpPr>
          <p:cNvPr id="7" name="Rectangle 6">
            <a:extLst>
              <a:ext uri="{FF2B5EF4-FFF2-40B4-BE49-F238E27FC236}">
                <a16:creationId xmlns:a16="http://schemas.microsoft.com/office/drawing/2014/main" id="{3FF729EB-B464-18DE-4C5D-52BCEDF609E3}"/>
              </a:ext>
            </a:extLst>
          </p:cNvPr>
          <p:cNvSpPr/>
          <p:nvPr/>
        </p:nvSpPr>
        <p:spPr>
          <a:xfrm>
            <a:off x="4130464" y="372683"/>
            <a:ext cx="4395355" cy="3416320"/>
          </a:xfrm>
          <a:prstGeom prst="rect">
            <a:avLst/>
          </a:prstGeom>
          <a:noFill/>
        </p:spPr>
        <p:txBody>
          <a:bodyPr wrap="square" lIns="91440" tIns="45720" rIns="91440" bIns="45720">
            <a:spAutoFit/>
          </a:bodyPr>
          <a:lstStyle/>
          <a:p>
            <a:pPr algn="ctr"/>
            <a:r>
              <a:rPr lang="en-SG" sz="5400" dirty="0">
                <a:ln w="0"/>
                <a:solidFill>
                  <a:schemeClr val="accent1"/>
                </a:solidFill>
                <a:effectLst>
                  <a:outerShdw blurRad="38100" dist="25400" dir="5400000" algn="ctr" rotWithShape="0">
                    <a:srgbClr val="6E747A">
                      <a:alpha val="43000"/>
                    </a:srgbClr>
                  </a:outerShdw>
                </a:effectLst>
              </a:rPr>
              <a:t>Don’t Take the Bait — Learn the Signs of Phishing!</a:t>
            </a:r>
            <a:endParaRPr lang="en-GB" sz="54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797399201"/>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F166D-CAA5-4B65-7B4B-1A7ECB4F4B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FFA796-30AE-6B1E-75FC-55214052B9C4}"/>
              </a:ext>
            </a:extLst>
          </p:cNvPr>
          <p:cNvSpPr>
            <a:spLocks noGrp="1"/>
          </p:cNvSpPr>
          <p:nvPr>
            <p:ph type="title"/>
          </p:nvPr>
        </p:nvSpPr>
        <p:spPr>
          <a:xfrm>
            <a:off x="1432061" y="2924328"/>
            <a:ext cx="6650369" cy="1009343"/>
          </a:xfrm>
          <a:prstGeom prst="rect">
            <a:avLst/>
          </a:prstGeom>
        </p:spPr>
        <p:txBody>
          <a:bodyPr/>
          <a:lstStyle/>
          <a:p>
            <a:pPr algn="ctr"/>
            <a:r>
              <a:rPr lang="en-GB" sz="3200" b="0" cap="none" spc="0" dirty="0">
                <a:ln w="0"/>
                <a:solidFill>
                  <a:srgbClr val="002060"/>
                </a:solidFill>
                <a:effectLst>
                  <a:outerShdw blurRad="38100" dist="19050" dir="2700000" algn="tl" rotWithShape="0">
                    <a:schemeClr val="dk1">
                      <a:alpha val="40000"/>
                    </a:schemeClr>
                  </a:outerShdw>
                </a:effectLst>
              </a:rPr>
              <a:t>Call Phishing</a:t>
            </a:r>
          </a:p>
        </p:txBody>
      </p:sp>
    </p:spTree>
    <p:extLst>
      <p:ext uri="{BB962C8B-B14F-4D97-AF65-F5344CB8AC3E}">
        <p14:creationId xmlns:p14="http://schemas.microsoft.com/office/powerpoint/2010/main" val="1213741360"/>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D9E3E-7B69-719D-0DE2-D72830D5A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847AF-AA6B-D4CE-04F0-005E7A53DE5F}"/>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Call Phishing</a:t>
            </a:r>
          </a:p>
        </p:txBody>
      </p:sp>
      <p:sp>
        <p:nvSpPr>
          <p:cNvPr id="3" name="TextBox 2">
            <a:extLst>
              <a:ext uri="{FF2B5EF4-FFF2-40B4-BE49-F238E27FC236}">
                <a16:creationId xmlns:a16="http://schemas.microsoft.com/office/drawing/2014/main" id="{86C4B0B8-BC54-67AB-1282-931CEDC6EC26}"/>
              </a:ext>
            </a:extLst>
          </p:cNvPr>
          <p:cNvSpPr txBox="1"/>
          <p:nvPr/>
        </p:nvSpPr>
        <p:spPr>
          <a:xfrm>
            <a:off x="291548" y="815009"/>
            <a:ext cx="8560904" cy="4524315"/>
          </a:xfrm>
          <a:prstGeom prst="rect">
            <a:avLst/>
          </a:prstGeom>
          <a:noFill/>
        </p:spPr>
        <p:txBody>
          <a:bodyPr wrap="square" rtlCol="0">
            <a:spAutoFit/>
          </a:bodyPr>
          <a:lstStyle/>
          <a:p>
            <a:pPr marL="285750" indent="-285750">
              <a:buFont typeface="Arial" panose="020B0604020202020204" pitchFamily="34" charset="0"/>
              <a:buChar char="•"/>
            </a:pPr>
            <a:r>
              <a:rPr lang="en-US" b="1" dirty="0"/>
              <a:t>Vishing</a:t>
            </a:r>
            <a:r>
              <a:rPr lang="en-US" dirty="0"/>
              <a:t> (short for "voice phishing") is when a scammer tries to trick you over the phone into giving away personal or sensitive information—like passwords, bank details, or one-time PINs.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They often pretend to be someone you trust, such as a bank officer, government official, or company IT support. Their goal is to sound convincing and pressure you into acting quickly.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Most usual techniques is to impersonate someone with authority and request a money transfer or pay a fraudulent invoice, prompting employees to comply with the requests. </a:t>
            </a:r>
            <a:endParaRPr lang="en-SG"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t>Example:</a:t>
            </a:r>
            <a:r>
              <a:rPr lang="en-US" dirty="0"/>
              <a:t> You get a call from someone claiming there's a problem with your bank account, and they ask for your OTP to “verify” your identity. If you give it to them, they could steal your money.</a:t>
            </a:r>
          </a:p>
          <a:p>
            <a:pPr marL="285750" indent="-285750">
              <a:buFont typeface="Arial" panose="020B0604020202020204" pitchFamily="34" charset="0"/>
              <a:buChar char="•"/>
            </a:pPr>
            <a:endParaRPr lang="en-SG" dirty="0"/>
          </a:p>
        </p:txBody>
      </p:sp>
    </p:spTree>
    <p:extLst>
      <p:ext uri="{BB962C8B-B14F-4D97-AF65-F5344CB8AC3E}">
        <p14:creationId xmlns:p14="http://schemas.microsoft.com/office/powerpoint/2010/main" val="3848787313"/>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CEC0C-5E33-B91F-95D3-B109AFF751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4311E8-C459-16AA-F582-DFE0578FABF9}"/>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Call Phishing</a:t>
            </a:r>
          </a:p>
        </p:txBody>
      </p:sp>
      <p:sp>
        <p:nvSpPr>
          <p:cNvPr id="3" name="TextBox 2">
            <a:extLst>
              <a:ext uri="{FF2B5EF4-FFF2-40B4-BE49-F238E27FC236}">
                <a16:creationId xmlns:a16="http://schemas.microsoft.com/office/drawing/2014/main" id="{8043ED46-7849-7209-327A-484C6FB7F8CD}"/>
              </a:ext>
            </a:extLst>
          </p:cNvPr>
          <p:cNvSpPr txBox="1"/>
          <p:nvPr/>
        </p:nvSpPr>
        <p:spPr>
          <a:xfrm>
            <a:off x="225287" y="1272209"/>
            <a:ext cx="8560904" cy="4247317"/>
          </a:xfrm>
          <a:prstGeom prst="rect">
            <a:avLst/>
          </a:prstGeom>
          <a:noFill/>
        </p:spPr>
        <p:txBody>
          <a:bodyPr wrap="square" rtlCol="0">
            <a:spAutoFit/>
          </a:bodyPr>
          <a:lstStyle/>
          <a:p>
            <a:r>
              <a:rPr lang="en-US" dirty="0"/>
              <a:t>🚨 </a:t>
            </a:r>
            <a:r>
              <a:rPr lang="en-US" b="1" dirty="0"/>
              <a:t>Stay Alert: Protect Yourself from Phone Scams</a:t>
            </a:r>
            <a:endParaRPr lang="en-US" dirty="0">
              <a:solidFill>
                <a:srgbClr val="002060"/>
              </a:solidFill>
            </a:endParaRPr>
          </a:p>
          <a:p>
            <a:pPr marL="285750" indent="-285750">
              <a:buFont typeface="Arial" panose="020B0604020202020204" pitchFamily="34" charset="0"/>
              <a:buChar char="•"/>
            </a:pPr>
            <a:endParaRPr lang="en-US" dirty="0">
              <a:solidFill>
                <a:srgbClr val="002060"/>
              </a:solidFill>
            </a:endParaRPr>
          </a:p>
          <a:p>
            <a:pPr marL="285750" indent="-285750">
              <a:buFont typeface="Arial" panose="020B0604020202020204" pitchFamily="34" charset="0"/>
              <a:buChar char="•"/>
            </a:pPr>
            <a:r>
              <a:rPr lang="en-US" b="1" dirty="0"/>
              <a:t>Don’t trust a call just because the caller sounds familiar.</a:t>
            </a:r>
            <a:r>
              <a:rPr lang="en-US" dirty="0"/>
              <a:t> Fraudsters can impersonate people you know.</a:t>
            </a:r>
          </a:p>
          <a:p>
            <a:pPr marL="285750" indent="-285750">
              <a:buFont typeface="Arial" panose="020B0604020202020204" pitchFamily="34" charset="0"/>
              <a:buChar char="•"/>
            </a:pPr>
            <a:endParaRPr lang="en-US" dirty="0">
              <a:solidFill>
                <a:srgbClr val="002060"/>
              </a:solidFill>
            </a:endParaRPr>
          </a:p>
          <a:p>
            <a:pPr marL="285750" indent="-285750">
              <a:buFont typeface="Arial" panose="020B0604020202020204" pitchFamily="34" charset="0"/>
              <a:buChar char="•"/>
            </a:pPr>
            <a:r>
              <a:rPr lang="en-US" b="1" dirty="0"/>
              <a:t>Always verify the caller’s identity</a:t>
            </a:r>
            <a:r>
              <a:rPr lang="en-US" dirty="0"/>
              <a:t> through a separate, trusted communication channel before taking any action.</a:t>
            </a:r>
          </a:p>
          <a:p>
            <a:pPr marL="285750" indent="-285750">
              <a:buFont typeface="Arial" panose="020B0604020202020204" pitchFamily="34" charset="0"/>
              <a:buChar char="•"/>
            </a:pPr>
            <a:endParaRPr lang="en-US" sz="1800" dirty="0">
              <a:solidFill>
                <a:srgbClr val="002060"/>
              </a:solidFill>
              <a:effectLst/>
            </a:endParaRPr>
          </a:p>
          <a:p>
            <a:pPr marL="285750" indent="-285750">
              <a:buFont typeface="Arial" panose="020B0604020202020204" pitchFamily="34" charset="0"/>
              <a:buChar char="•"/>
            </a:pPr>
            <a:r>
              <a:rPr lang="en-US" dirty="0"/>
              <a:t>Be suspicious if the caller asks for:</a:t>
            </a:r>
          </a:p>
          <a:p>
            <a:endParaRPr lang="en-US" dirty="0"/>
          </a:p>
          <a:p>
            <a:pPr marL="742950" lvl="1" indent="-285750">
              <a:buFont typeface="Arial" panose="020B0604020202020204" pitchFamily="34" charset="0"/>
              <a:buChar char="•"/>
            </a:pPr>
            <a:r>
              <a:rPr lang="en-US" dirty="0">
                <a:effectLst/>
              </a:rPr>
              <a:t>Sensitive personal information</a:t>
            </a:r>
          </a:p>
          <a:p>
            <a:pPr marL="742950" lvl="1" indent="-285750">
              <a:buFont typeface="Arial" panose="020B0604020202020204" pitchFamily="34" charset="0"/>
              <a:buChar char="•"/>
            </a:pPr>
            <a:endParaRPr lang="en-US" dirty="0">
              <a:effectLst/>
            </a:endParaRPr>
          </a:p>
          <a:p>
            <a:pPr marL="742950" lvl="1" indent="-285750">
              <a:buFont typeface="Arial" panose="020B0604020202020204" pitchFamily="34" charset="0"/>
              <a:buChar char="•"/>
            </a:pPr>
            <a:r>
              <a:rPr lang="en-US" dirty="0">
                <a:effectLst/>
              </a:rPr>
              <a:t>Passwords or one-time PINs</a:t>
            </a:r>
          </a:p>
          <a:p>
            <a:pPr marL="742950" lvl="1" indent="-285750">
              <a:buFont typeface="Arial" panose="020B0604020202020204" pitchFamily="34" charset="0"/>
              <a:buChar char="•"/>
            </a:pPr>
            <a:endParaRPr lang="en-US" dirty="0">
              <a:effectLst/>
            </a:endParaRPr>
          </a:p>
          <a:p>
            <a:pPr marL="742950" lvl="1" indent="-285750">
              <a:buFont typeface="Arial" panose="020B0604020202020204" pitchFamily="34" charset="0"/>
              <a:buChar char="•"/>
            </a:pPr>
            <a:r>
              <a:rPr lang="en-US" dirty="0">
                <a:effectLst/>
              </a:rPr>
              <a:t>Money transfers or account access</a:t>
            </a:r>
          </a:p>
        </p:txBody>
      </p:sp>
      <p:pic>
        <p:nvPicPr>
          <p:cNvPr id="6" name="Picture 5">
            <a:extLst>
              <a:ext uri="{FF2B5EF4-FFF2-40B4-BE49-F238E27FC236}">
                <a16:creationId xmlns:a16="http://schemas.microsoft.com/office/drawing/2014/main" id="{8D5DB158-9BDF-6380-A733-E159C7FED2D1}"/>
              </a:ext>
            </a:extLst>
          </p:cNvPr>
          <p:cNvPicPr>
            <a:picLocks noChangeAspect="1"/>
          </p:cNvPicPr>
          <p:nvPr/>
        </p:nvPicPr>
        <p:blipFill>
          <a:blip r:embed="rId2"/>
          <a:stretch>
            <a:fillRect/>
          </a:stretch>
        </p:blipFill>
        <p:spPr>
          <a:xfrm>
            <a:off x="6258809" y="3429000"/>
            <a:ext cx="1733639" cy="1835244"/>
          </a:xfrm>
          <a:prstGeom prst="rect">
            <a:avLst/>
          </a:prstGeom>
        </p:spPr>
      </p:pic>
    </p:spTree>
    <p:extLst>
      <p:ext uri="{BB962C8B-B14F-4D97-AF65-F5344CB8AC3E}">
        <p14:creationId xmlns:p14="http://schemas.microsoft.com/office/powerpoint/2010/main" val="1922529591"/>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B2C52-4C7A-C5FB-71E6-8AF2D67DAC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53554D-7505-3F7D-3D5E-01E05D47F55B}"/>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Call Phishing</a:t>
            </a:r>
          </a:p>
        </p:txBody>
      </p:sp>
      <p:sp>
        <p:nvSpPr>
          <p:cNvPr id="3" name="TextBox 2">
            <a:extLst>
              <a:ext uri="{FF2B5EF4-FFF2-40B4-BE49-F238E27FC236}">
                <a16:creationId xmlns:a16="http://schemas.microsoft.com/office/drawing/2014/main" id="{66CE7106-6C8A-2B86-DFE4-FEC0D595D5FD}"/>
              </a:ext>
            </a:extLst>
          </p:cNvPr>
          <p:cNvSpPr txBox="1"/>
          <p:nvPr/>
        </p:nvSpPr>
        <p:spPr>
          <a:xfrm>
            <a:off x="225287" y="1272209"/>
            <a:ext cx="8560904"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t>Reject calls from unknown numbers</a:t>
            </a:r>
            <a:r>
              <a:rPr lang="en-US" dirty="0"/>
              <a:t>—especially those starting with a “+” or from international numbers you don’t recognize.</a:t>
            </a:r>
          </a:p>
          <a:p>
            <a:pPr marL="285750" indent="-285750">
              <a:buFont typeface="Arial" panose="020B0604020202020204" pitchFamily="34" charset="0"/>
              <a:buChar char="•"/>
            </a:pPr>
            <a:endParaRPr lang="en-US" sz="1800" dirty="0">
              <a:solidFill>
                <a:srgbClr val="002060"/>
              </a:solidFill>
              <a:effectLst/>
            </a:endParaRPr>
          </a:p>
          <a:p>
            <a:pPr marL="285750" indent="-285750">
              <a:buFont typeface="Arial" panose="020B0604020202020204" pitchFamily="34" charset="0"/>
              <a:buChar char="•"/>
            </a:pPr>
            <a:r>
              <a:rPr lang="en-US" b="1" dirty="0"/>
              <a:t>Government agencies and banks will never call you to request personal details or money transfers.</a:t>
            </a:r>
            <a:br>
              <a:rPr lang="en-US" dirty="0"/>
            </a:br>
            <a:r>
              <a:rPr lang="en-US" dirty="0"/>
              <a:t>Scammers often pose as officials to trick you into sharing information.</a:t>
            </a:r>
            <a:endParaRPr lang="en-SG" sz="1800" dirty="0">
              <a:solidFill>
                <a:srgbClr val="002060"/>
              </a:solidFill>
              <a:effectLst/>
            </a:endParaRPr>
          </a:p>
        </p:txBody>
      </p:sp>
      <p:pic>
        <p:nvPicPr>
          <p:cNvPr id="5" name="Picture 4">
            <a:extLst>
              <a:ext uri="{FF2B5EF4-FFF2-40B4-BE49-F238E27FC236}">
                <a16:creationId xmlns:a16="http://schemas.microsoft.com/office/drawing/2014/main" id="{CFE097B4-AC6D-46A3-9230-660A3B7982B6}"/>
              </a:ext>
            </a:extLst>
          </p:cNvPr>
          <p:cNvPicPr>
            <a:picLocks noChangeAspect="1"/>
          </p:cNvPicPr>
          <p:nvPr/>
        </p:nvPicPr>
        <p:blipFill>
          <a:blip r:embed="rId2"/>
          <a:stretch>
            <a:fillRect/>
          </a:stretch>
        </p:blipFill>
        <p:spPr>
          <a:xfrm>
            <a:off x="6275143" y="3741395"/>
            <a:ext cx="1968601" cy="1625684"/>
          </a:xfrm>
          <a:prstGeom prst="rect">
            <a:avLst/>
          </a:prstGeom>
        </p:spPr>
      </p:pic>
    </p:spTree>
    <p:extLst>
      <p:ext uri="{BB962C8B-B14F-4D97-AF65-F5344CB8AC3E}">
        <p14:creationId xmlns:p14="http://schemas.microsoft.com/office/powerpoint/2010/main" val="1870238310"/>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AB14C-9E69-7D85-865E-2CD05FF28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838967-24B3-8EF0-D3B1-14A79CAE840C}"/>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SCAMSHIELD</a:t>
            </a:r>
          </a:p>
        </p:txBody>
      </p:sp>
      <p:sp>
        <p:nvSpPr>
          <p:cNvPr id="3" name="TextBox 2">
            <a:extLst>
              <a:ext uri="{FF2B5EF4-FFF2-40B4-BE49-F238E27FC236}">
                <a16:creationId xmlns:a16="http://schemas.microsoft.com/office/drawing/2014/main" id="{E52EF212-4E85-9D87-693A-1BAEED32A5EA}"/>
              </a:ext>
            </a:extLst>
          </p:cNvPr>
          <p:cNvSpPr txBox="1"/>
          <p:nvPr/>
        </p:nvSpPr>
        <p:spPr>
          <a:xfrm>
            <a:off x="168603" y="820000"/>
            <a:ext cx="8294914" cy="4801314"/>
          </a:xfrm>
          <a:prstGeom prst="rect">
            <a:avLst/>
          </a:prstGeom>
          <a:noFill/>
        </p:spPr>
        <p:txBody>
          <a:bodyPr wrap="square" rtlCol="0">
            <a:spAutoFit/>
          </a:bodyPr>
          <a:lstStyle/>
          <a:p>
            <a:pPr marL="285750" indent="-285750">
              <a:buFont typeface="Arial" panose="020B0604020202020204" pitchFamily="34" charset="0"/>
              <a:buChar char="•"/>
            </a:pPr>
            <a:r>
              <a:rPr lang="en-US" dirty="0" err="1"/>
              <a:t>ScamShield</a:t>
            </a:r>
            <a:r>
              <a:rPr lang="en-US" dirty="0"/>
              <a:t> is a suite of tools designed to protect individuals and the community from scams. It includes:</a:t>
            </a:r>
          </a:p>
          <a:p>
            <a:endParaRPr lang="en-US" dirty="0"/>
          </a:p>
          <a:p>
            <a:pPr marL="742950" lvl="1" indent="-285750">
              <a:buFont typeface="Wingdings" panose="05000000000000000000" pitchFamily="2" charset="2"/>
              <a:buChar char="Ø"/>
            </a:pPr>
            <a:r>
              <a:rPr lang="en-US" b="1" dirty="0" err="1"/>
              <a:t>ScamShield</a:t>
            </a:r>
            <a:r>
              <a:rPr lang="en-US" b="1" dirty="0"/>
              <a:t> App</a:t>
            </a:r>
            <a:r>
              <a:rPr lang="en-US" dirty="0"/>
              <a:t>: Identifies and flags suspicious incoming calls and SMS messages. Users can also report scam-related numbers and messages, contributing to national scam prevention efforts.</a:t>
            </a:r>
          </a:p>
          <a:p>
            <a:pPr marL="742950" lvl="1" indent="-285750">
              <a:buFont typeface="Wingdings" panose="05000000000000000000" pitchFamily="2" charset="2"/>
              <a:buChar char="Ø"/>
            </a:pPr>
            <a:endParaRPr lang="en-US" b="1" dirty="0"/>
          </a:p>
          <a:p>
            <a:pPr marL="742950" lvl="1" indent="-285750">
              <a:buFont typeface="Wingdings" panose="05000000000000000000" pitchFamily="2" charset="2"/>
              <a:buChar char="Ø"/>
            </a:pPr>
            <a:r>
              <a:rPr lang="en-US" b="1" dirty="0" err="1"/>
              <a:t>ScamShield</a:t>
            </a:r>
            <a:r>
              <a:rPr lang="en-US" b="1" dirty="0"/>
              <a:t> Website</a:t>
            </a:r>
            <a:r>
              <a:rPr lang="en-US" dirty="0"/>
              <a:t>: Offers up-to-date resources on scam trends, red flag alerts, and monthly scam statistics to help raise awareness and promote vigilance.</a:t>
            </a:r>
          </a:p>
          <a:p>
            <a:pPr marL="742950" lvl="1" indent="-285750">
              <a:buFont typeface="Wingdings" panose="05000000000000000000" pitchFamily="2" charset="2"/>
              <a:buChar char="Ø"/>
            </a:pPr>
            <a:endParaRPr lang="en-US" b="1" dirty="0"/>
          </a:p>
          <a:p>
            <a:pPr marL="742950" lvl="1" indent="-285750">
              <a:buFont typeface="Wingdings" panose="05000000000000000000" pitchFamily="2" charset="2"/>
              <a:buChar char="Ø"/>
            </a:pPr>
            <a:r>
              <a:rPr lang="en-US" b="1" dirty="0" err="1"/>
              <a:t>ScamShield</a:t>
            </a:r>
            <a:r>
              <a:rPr lang="en-US" b="1" dirty="0"/>
              <a:t> Helpline (1799)</a:t>
            </a:r>
            <a:r>
              <a:rPr lang="en-US" dirty="0"/>
              <a:t>: Provides immediate assistance and can connect scam victims to their respective banks for urgent action.</a:t>
            </a:r>
          </a:p>
          <a:p>
            <a:pPr marL="742950" lvl="1" indent="-285750">
              <a:buFont typeface="Wingdings" panose="05000000000000000000" pitchFamily="2" charset="2"/>
              <a:buChar char="Ø"/>
            </a:pPr>
            <a:endParaRPr lang="en-US" b="1" dirty="0"/>
          </a:p>
          <a:p>
            <a:pPr marL="742950" lvl="1" indent="-285750">
              <a:buFont typeface="Wingdings" panose="05000000000000000000" pitchFamily="2" charset="2"/>
              <a:buChar char="Ø"/>
            </a:pPr>
            <a:r>
              <a:rPr lang="en-US" b="1" dirty="0" err="1"/>
              <a:t>ScamShield</a:t>
            </a:r>
            <a:r>
              <a:rPr lang="en-US" b="1" dirty="0"/>
              <a:t> Alerts via WhatsApp</a:t>
            </a:r>
            <a:r>
              <a:rPr lang="en-US" dirty="0"/>
              <a:t>: Delivers real-time scam updates and alerts directly to users through verified social channels.</a:t>
            </a:r>
          </a:p>
          <a:p>
            <a:endParaRPr lang="en-US" dirty="0"/>
          </a:p>
        </p:txBody>
      </p:sp>
      <p:pic>
        <p:nvPicPr>
          <p:cNvPr id="4" name="Picture 3">
            <a:extLst>
              <a:ext uri="{FF2B5EF4-FFF2-40B4-BE49-F238E27FC236}">
                <a16:creationId xmlns:a16="http://schemas.microsoft.com/office/drawing/2014/main" id="{9349513A-4C0B-6154-3C48-C7BA23F2AA4D}"/>
              </a:ext>
            </a:extLst>
          </p:cNvPr>
          <p:cNvPicPr>
            <a:picLocks noChangeAspect="1"/>
          </p:cNvPicPr>
          <p:nvPr/>
        </p:nvPicPr>
        <p:blipFill>
          <a:blip r:embed="rId2"/>
          <a:stretch>
            <a:fillRect/>
          </a:stretch>
        </p:blipFill>
        <p:spPr>
          <a:xfrm>
            <a:off x="7206343" y="5123736"/>
            <a:ext cx="1257174" cy="1172894"/>
          </a:xfrm>
          <a:prstGeom prst="rect">
            <a:avLst/>
          </a:prstGeom>
        </p:spPr>
      </p:pic>
    </p:spTree>
    <p:extLst>
      <p:ext uri="{BB962C8B-B14F-4D97-AF65-F5344CB8AC3E}">
        <p14:creationId xmlns:p14="http://schemas.microsoft.com/office/powerpoint/2010/main" val="3290847459"/>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372FE-2FCA-84F0-90A5-AC850C694F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0D2CFC-D54B-F306-5AC6-179977562D29}"/>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SCAMSHIELD</a:t>
            </a:r>
          </a:p>
        </p:txBody>
      </p:sp>
      <p:pic>
        <p:nvPicPr>
          <p:cNvPr id="7" name="Picture 6">
            <a:extLst>
              <a:ext uri="{FF2B5EF4-FFF2-40B4-BE49-F238E27FC236}">
                <a16:creationId xmlns:a16="http://schemas.microsoft.com/office/drawing/2014/main" id="{0D636FD0-958D-C7EF-3E77-A23F2AB351EB}"/>
              </a:ext>
            </a:extLst>
          </p:cNvPr>
          <p:cNvPicPr>
            <a:picLocks noChangeAspect="1"/>
          </p:cNvPicPr>
          <p:nvPr/>
        </p:nvPicPr>
        <p:blipFill>
          <a:blip r:embed="rId2"/>
          <a:stretch>
            <a:fillRect/>
          </a:stretch>
        </p:blipFill>
        <p:spPr>
          <a:xfrm>
            <a:off x="322640" y="743231"/>
            <a:ext cx="7304063" cy="2859940"/>
          </a:xfrm>
          <a:prstGeom prst="rect">
            <a:avLst/>
          </a:prstGeom>
        </p:spPr>
      </p:pic>
      <p:sp>
        <p:nvSpPr>
          <p:cNvPr id="9" name="Rectangle 8">
            <a:extLst>
              <a:ext uri="{FF2B5EF4-FFF2-40B4-BE49-F238E27FC236}">
                <a16:creationId xmlns:a16="http://schemas.microsoft.com/office/drawing/2014/main" id="{9DFC0B3F-42CA-ECC2-0104-341B04EA7161}"/>
              </a:ext>
            </a:extLst>
          </p:cNvPr>
          <p:cNvSpPr/>
          <p:nvPr/>
        </p:nvSpPr>
        <p:spPr>
          <a:xfrm>
            <a:off x="1061983" y="4034587"/>
            <a:ext cx="3510017" cy="1815882"/>
          </a:xfrm>
          <a:prstGeom prst="rect">
            <a:avLst/>
          </a:prstGeom>
          <a:noFill/>
        </p:spPr>
        <p:txBody>
          <a:bodyPr wrap="square" lIns="91440" tIns="45720" rIns="91440" bIns="45720">
            <a:spAutoFit/>
          </a:bodyPr>
          <a:lstStyle/>
          <a:p>
            <a:pPr algn="ctr"/>
            <a:r>
              <a:rPr lang="en-US" sz="2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Download </a:t>
            </a:r>
            <a:r>
              <a:rPr lang="en-US" sz="2800" dirty="0" err="1">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ScamShield</a:t>
            </a:r>
            <a:r>
              <a:rPr lang="en-US" sz="2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from Google Play for android phones or App store for IOS users</a:t>
            </a:r>
            <a:endParaRPr lang="en-US" sz="28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845039870"/>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B2185-44DA-56B2-7D5F-9D19583231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B4B111-2521-6A67-80F2-B9D77E4D4186}"/>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What we learnt</a:t>
            </a:r>
          </a:p>
        </p:txBody>
      </p:sp>
      <p:sp>
        <p:nvSpPr>
          <p:cNvPr id="3" name="TextBox 2">
            <a:extLst>
              <a:ext uri="{FF2B5EF4-FFF2-40B4-BE49-F238E27FC236}">
                <a16:creationId xmlns:a16="http://schemas.microsoft.com/office/drawing/2014/main" id="{DC60E34E-1423-1BC6-F7FC-0B2EB9485B5E}"/>
              </a:ext>
            </a:extLst>
          </p:cNvPr>
          <p:cNvSpPr txBox="1"/>
          <p:nvPr/>
        </p:nvSpPr>
        <p:spPr>
          <a:xfrm>
            <a:off x="344556" y="1194857"/>
            <a:ext cx="8675457" cy="1477328"/>
          </a:xfrm>
          <a:prstGeom prst="rect">
            <a:avLst/>
          </a:prstGeom>
          <a:noFill/>
        </p:spPr>
        <p:txBody>
          <a:bodyPr wrap="square" rtlCol="0">
            <a:spAutoFit/>
          </a:bodyPr>
          <a:lstStyle/>
          <a:p>
            <a:pPr marL="285750" indent="-285750">
              <a:buFont typeface="Arial" panose="020B0604020202020204" pitchFamily="34" charset="0"/>
              <a:buChar char="•"/>
            </a:pPr>
            <a:r>
              <a:rPr lang="en-US" dirty="0"/>
              <a:t>Vishing, also known as call phishing or voice phishing, is the art of making phone calls or leaving voice messages purporting to be from reputable companies in order to trick individuals to reveal personal information, such as bank details and credit card numbers.</a:t>
            </a:r>
            <a:endParaRPr lang="en-SG" dirty="0">
              <a:solidFill>
                <a:srgbClr val="002060"/>
              </a:solidFill>
            </a:endParaRPr>
          </a:p>
          <a:p>
            <a:endParaRPr lang="en-SG" sz="1800" dirty="0">
              <a:solidFill>
                <a:srgbClr val="002060"/>
              </a:solidFill>
              <a:effectLst/>
            </a:endParaRPr>
          </a:p>
        </p:txBody>
      </p:sp>
      <p:graphicFrame>
        <p:nvGraphicFramePr>
          <p:cNvPr id="4" name="Table 3">
            <a:extLst>
              <a:ext uri="{FF2B5EF4-FFF2-40B4-BE49-F238E27FC236}">
                <a16:creationId xmlns:a16="http://schemas.microsoft.com/office/drawing/2014/main" id="{E0482F8C-7945-5F31-5662-C82DC92FF40F}"/>
              </a:ext>
            </a:extLst>
          </p:cNvPr>
          <p:cNvGraphicFramePr>
            <a:graphicFrameLocks noGrp="1"/>
          </p:cNvGraphicFramePr>
          <p:nvPr>
            <p:extLst>
              <p:ext uri="{D42A27DB-BD31-4B8C-83A1-F6EECF244321}">
                <p14:modId xmlns:p14="http://schemas.microsoft.com/office/powerpoint/2010/main" val="1989883459"/>
              </p:ext>
            </p:extLst>
          </p:nvPr>
        </p:nvGraphicFramePr>
        <p:xfrm>
          <a:off x="706474" y="2547383"/>
          <a:ext cx="5689600" cy="2209800"/>
        </p:xfrm>
        <a:graphic>
          <a:graphicData uri="http://schemas.openxmlformats.org/drawingml/2006/table">
            <a:tbl>
              <a:tblPr>
                <a:tableStyleId>{5C22544A-7EE6-4342-B048-85BDC9FD1C3A}</a:tableStyleId>
              </a:tblPr>
              <a:tblGrid>
                <a:gridCol w="2844800">
                  <a:extLst>
                    <a:ext uri="{9D8B030D-6E8A-4147-A177-3AD203B41FA5}">
                      <a16:colId xmlns:a16="http://schemas.microsoft.com/office/drawing/2014/main" val="84921152"/>
                    </a:ext>
                  </a:extLst>
                </a:gridCol>
                <a:gridCol w="2844800">
                  <a:extLst>
                    <a:ext uri="{9D8B030D-6E8A-4147-A177-3AD203B41FA5}">
                      <a16:colId xmlns:a16="http://schemas.microsoft.com/office/drawing/2014/main" val="4076023569"/>
                    </a:ext>
                  </a:extLst>
                </a:gridCol>
              </a:tblGrid>
              <a:tr h="184150">
                <a:tc>
                  <a:txBody>
                    <a:bodyPr/>
                    <a:lstStyle/>
                    <a:p>
                      <a:pPr algn="l" fontAlgn="t"/>
                      <a:r>
                        <a:rPr lang="en-SG" sz="1100" b="1" u="none" strike="noStrike">
                          <a:effectLst/>
                        </a:rPr>
                        <a:t>Do</a:t>
                      </a:r>
                      <a:endParaRPr lang="en-SG" sz="1100" b="1"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SG" sz="1100" b="1" u="none" strike="noStrike" dirty="0">
                          <a:effectLst/>
                        </a:rPr>
                        <a:t>Do Not</a:t>
                      </a:r>
                      <a:endParaRPr lang="en-SG" sz="1100" b="1"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2470850924"/>
                  </a:ext>
                </a:extLst>
              </a:tr>
              <a:tr h="552450">
                <a:tc>
                  <a:txBody>
                    <a:bodyPr/>
                    <a:lstStyle/>
                    <a:p>
                      <a:pPr algn="l" fontAlgn="t"/>
                      <a:r>
                        <a:rPr lang="en-US" sz="1100" u="none" strike="noStrike">
                          <a:effectLst/>
                        </a:rPr>
                        <a:t>Always verify the caller’s identity through a separate, trusted communication channel before taking any action.</a:t>
                      </a:r>
                      <a:endParaRPr lang="en-US" sz="11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100" u="none" strike="noStrike">
                          <a:effectLst/>
                        </a:rPr>
                        <a:t>Do not trust a call just because the caller sounds familiar or knows you</a:t>
                      </a:r>
                      <a:endParaRPr lang="en-US" sz="11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1355813281"/>
                  </a:ext>
                </a:extLst>
              </a:tr>
              <a:tr h="920750">
                <a:tc>
                  <a:txBody>
                    <a:bodyPr/>
                    <a:lstStyle/>
                    <a:p>
                      <a:pPr algn="l" fontAlgn="t"/>
                      <a:r>
                        <a:rPr lang="en-US" sz="1100" u="none" strike="noStrike" dirty="0">
                          <a:effectLst/>
                        </a:rPr>
                        <a:t>Be suspicious if the caller asks for </a:t>
                      </a:r>
                      <a:br>
                        <a:rPr lang="en-US" sz="1100" u="none" strike="noStrike" dirty="0">
                          <a:effectLst/>
                        </a:rPr>
                      </a:br>
                      <a:br>
                        <a:rPr lang="en-US" sz="1100" u="none" strike="noStrike" dirty="0">
                          <a:effectLst/>
                        </a:rPr>
                      </a:br>
                      <a:r>
                        <a:rPr lang="en-US" sz="1100" u="none" strike="noStrike" dirty="0">
                          <a:effectLst/>
                        </a:rPr>
                        <a:t>- Sensitive personal information</a:t>
                      </a:r>
                      <a:br>
                        <a:rPr lang="en-US" sz="1100" u="none" strike="noStrike" dirty="0">
                          <a:effectLst/>
                        </a:rPr>
                      </a:br>
                      <a:r>
                        <a:rPr lang="en-US" sz="1100" u="none" strike="noStrike" dirty="0">
                          <a:effectLst/>
                        </a:rPr>
                        <a:t>- Passwords or one-time PINs</a:t>
                      </a:r>
                      <a:br>
                        <a:rPr lang="en-US" sz="1100" u="none" strike="noStrike" dirty="0">
                          <a:effectLst/>
                        </a:rPr>
                      </a:br>
                      <a:r>
                        <a:rPr lang="en-US" sz="1100" u="none" strike="noStrike" dirty="0">
                          <a:effectLst/>
                        </a:rPr>
                        <a:t>- Money transfers or account access</a:t>
                      </a:r>
                      <a:endParaRPr lang="en-US" sz="11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100" u="none" strike="noStrike" dirty="0">
                          <a:effectLst/>
                        </a:rPr>
                        <a:t>Do not accept call from unknown numbers, especially from foreign and international numbers.</a:t>
                      </a:r>
                      <a:endParaRPr lang="en-US" sz="11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2169898930"/>
                  </a:ext>
                </a:extLst>
              </a:tr>
              <a:tr h="368300">
                <a:tc>
                  <a:txBody>
                    <a:bodyPr/>
                    <a:lstStyle/>
                    <a:p>
                      <a:pPr algn="l" fontAlgn="t"/>
                      <a:r>
                        <a:rPr lang="en-SG" sz="1100" u="none" strike="noStrike">
                          <a:effectLst/>
                        </a:rPr>
                        <a:t> </a:t>
                      </a:r>
                      <a:endParaRPr lang="en-SG" sz="11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100" u="none" strike="noStrike">
                          <a:effectLst/>
                        </a:rPr>
                        <a:t>Do not share personal information or money transfers over the phone</a:t>
                      </a:r>
                      <a:endParaRPr lang="en-US" sz="11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931917130"/>
                  </a:ext>
                </a:extLst>
              </a:tr>
              <a:tr h="184150">
                <a:tc>
                  <a:txBody>
                    <a:bodyPr/>
                    <a:lstStyle/>
                    <a:p>
                      <a:pPr algn="l" fontAlgn="t"/>
                      <a:r>
                        <a:rPr lang="en-SG" sz="1100" u="none" strike="noStrike">
                          <a:effectLst/>
                        </a:rPr>
                        <a:t> </a:t>
                      </a:r>
                      <a:endParaRPr lang="en-SG" sz="11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SG" sz="1100" u="none" strike="noStrike" dirty="0">
                          <a:effectLst/>
                        </a:rPr>
                        <a:t> </a:t>
                      </a:r>
                      <a:endParaRPr lang="en-SG" sz="11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977700864"/>
                  </a:ext>
                </a:extLst>
              </a:tr>
            </a:tbl>
          </a:graphicData>
        </a:graphic>
      </p:graphicFrame>
    </p:spTree>
    <p:extLst>
      <p:ext uri="{BB962C8B-B14F-4D97-AF65-F5344CB8AC3E}">
        <p14:creationId xmlns:p14="http://schemas.microsoft.com/office/powerpoint/2010/main" val="712972762"/>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79005-FD26-1F90-57CD-02773BEFA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F7E5F4-9BCF-AF0B-CB73-54141E345D69}"/>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Call Phishing</a:t>
            </a:r>
          </a:p>
        </p:txBody>
      </p:sp>
      <p:pic>
        <p:nvPicPr>
          <p:cNvPr id="5" name="Impersonation">
            <a:hlinkClick r:id="" action="ppaction://media"/>
            <a:extLst>
              <a:ext uri="{FF2B5EF4-FFF2-40B4-BE49-F238E27FC236}">
                <a16:creationId xmlns:a16="http://schemas.microsoft.com/office/drawing/2014/main" id="{C3E59E48-D8CD-4A49-6A3F-022B1042081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35318" y="1084729"/>
            <a:ext cx="6932708" cy="3899648"/>
          </a:xfrm>
          <a:prstGeom prst="rect">
            <a:avLst/>
          </a:prstGeom>
        </p:spPr>
      </p:pic>
    </p:spTree>
    <p:extLst>
      <p:ext uri="{BB962C8B-B14F-4D97-AF65-F5344CB8AC3E}">
        <p14:creationId xmlns:p14="http://schemas.microsoft.com/office/powerpoint/2010/main" val="3713724330"/>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04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8829-63B9-FE10-0186-8271F1116F8B}"/>
              </a:ext>
            </a:extLst>
          </p:cNvPr>
          <p:cNvSpPr>
            <a:spLocks noGrp="1"/>
          </p:cNvSpPr>
          <p:nvPr>
            <p:ph type="title"/>
          </p:nvPr>
        </p:nvSpPr>
        <p:spPr>
          <a:xfrm>
            <a:off x="1432061" y="2924328"/>
            <a:ext cx="6650369" cy="1009343"/>
          </a:xfrm>
          <a:prstGeom prst="rect">
            <a:avLst/>
          </a:prstGeom>
        </p:spPr>
        <p:txBody>
          <a:bodyPr/>
          <a:lstStyle/>
          <a:p>
            <a:r>
              <a:rPr lang="en-GB" dirty="0"/>
              <a:t>Phishing QR Code</a:t>
            </a:r>
          </a:p>
        </p:txBody>
      </p:sp>
    </p:spTree>
    <p:extLst>
      <p:ext uri="{BB962C8B-B14F-4D97-AF65-F5344CB8AC3E}">
        <p14:creationId xmlns:p14="http://schemas.microsoft.com/office/powerpoint/2010/main" val="728464373"/>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B6653-10E5-EA03-367F-14225BD72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735CE-6DCC-7417-2DC5-E13F8B972A5B}"/>
              </a:ext>
            </a:extLst>
          </p:cNvPr>
          <p:cNvSpPr>
            <a:spLocks noGrp="1"/>
          </p:cNvSpPr>
          <p:nvPr>
            <p:ph type="title"/>
          </p:nvPr>
        </p:nvSpPr>
        <p:spPr>
          <a:xfrm>
            <a:off x="583475" y="64660"/>
            <a:ext cx="5450518" cy="492689"/>
          </a:xfrm>
          <a:prstGeom prst="rect">
            <a:avLst/>
          </a:prstGeom>
        </p:spPr>
        <p:txBody>
          <a:bodyPr/>
          <a:lstStyle/>
          <a:p>
            <a:r>
              <a:rPr lang="en-GB" dirty="0"/>
              <a:t>Phishing QR Code</a:t>
            </a:r>
          </a:p>
        </p:txBody>
      </p:sp>
      <p:pic>
        <p:nvPicPr>
          <p:cNvPr id="6" name="Spot Signs of Phishing - Marketing Video 1 (English)">
            <a:hlinkClick r:id="" action="ppaction://media"/>
            <a:extLst>
              <a:ext uri="{FF2B5EF4-FFF2-40B4-BE49-F238E27FC236}">
                <a16:creationId xmlns:a16="http://schemas.microsoft.com/office/drawing/2014/main" id="{973DD879-C1A9-FA24-4EBD-BDB2D932E92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
        <p:nvSpPr>
          <p:cNvPr id="7" name="TextBox 6">
            <a:extLst>
              <a:ext uri="{FF2B5EF4-FFF2-40B4-BE49-F238E27FC236}">
                <a16:creationId xmlns:a16="http://schemas.microsoft.com/office/drawing/2014/main" id="{99DA18D9-DEAF-AA8C-F9AD-6EC0361F8BEB}"/>
              </a:ext>
            </a:extLst>
          </p:cNvPr>
          <p:cNvSpPr txBox="1"/>
          <p:nvPr/>
        </p:nvSpPr>
        <p:spPr>
          <a:xfrm>
            <a:off x="508000" y="773668"/>
            <a:ext cx="4591198" cy="369332"/>
          </a:xfrm>
          <a:prstGeom prst="rect">
            <a:avLst/>
          </a:prstGeom>
          <a:noFill/>
        </p:spPr>
        <p:txBody>
          <a:bodyPr wrap="square" rtlCol="0">
            <a:spAutoFit/>
          </a:bodyPr>
          <a:lstStyle/>
          <a:p>
            <a:r>
              <a:rPr lang="en-SG" altLang="en-US" sz="1800" b="1" dirty="0">
                <a:latin typeface="Arial" panose="020B0604020202020204" pitchFamily="34" charset="0"/>
                <a:cs typeface="Arial" panose="020B0604020202020204" pitchFamily="34" charset="0"/>
              </a:rPr>
              <a:t>Spot Signs of Phishing</a:t>
            </a:r>
            <a:endParaRPr lang="en-SG" dirty="0"/>
          </a:p>
        </p:txBody>
      </p:sp>
    </p:spTree>
    <p:extLst>
      <p:ext uri="{BB962C8B-B14F-4D97-AF65-F5344CB8AC3E}">
        <p14:creationId xmlns:p14="http://schemas.microsoft.com/office/powerpoint/2010/main" val="13439315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4000" advClick="0" advTm="30000">
        <p159:morph option="byObject"/>
      </p:transition>
    </mc:Choice>
    <mc:Fallback xmlns="">
      <p:transition spd="slow" advClick="0"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fullScrn="1">
              <p:cMediaNode vol="80000">
                <p:cTn id="12" fill="hold" display="0">
                  <p:stCondLst>
                    <p:cond delay="indefinite"/>
                  </p:stCondLst>
                </p:cTn>
                <p:tgtEl>
                  <p:spTgt spid="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55B75-F775-8012-DFFA-5F2443E4B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3663A8-9D45-B740-F6AE-6FF131FAA229}"/>
              </a:ext>
            </a:extLst>
          </p:cNvPr>
          <p:cNvSpPr>
            <a:spLocks noGrp="1"/>
          </p:cNvSpPr>
          <p:nvPr>
            <p:ph type="title"/>
          </p:nvPr>
        </p:nvSpPr>
        <p:spPr>
          <a:xfrm>
            <a:off x="583475" y="64660"/>
            <a:ext cx="5450518" cy="492689"/>
          </a:xfrm>
          <a:prstGeom prst="rect">
            <a:avLst/>
          </a:prstGeom>
        </p:spPr>
        <p:txBody>
          <a:bodyPr/>
          <a:lstStyle/>
          <a:p>
            <a:r>
              <a:rPr lang="en-GB" dirty="0"/>
              <a:t>Phishing QR Code</a:t>
            </a:r>
          </a:p>
        </p:txBody>
      </p:sp>
      <p:sp>
        <p:nvSpPr>
          <p:cNvPr id="3" name="TextBox 2">
            <a:extLst>
              <a:ext uri="{FF2B5EF4-FFF2-40B4-BE49-F238E27FC236}">
                <a16:creationId xmlns:a16="http://schemas.microsoft.com/office/drawing/2014/main" id="{3EEFD454-132E-9FD4-657E-F6D63ED0CBFD}"/>
              </a:ext>
            </a:extLst>
          </p:cNvPr>
          <p:cNvSpPr txBox="1"/>
          <p:nvPr/>
        </p:nvSpPr>
        <p:spPr>
          <a:xfrm>
            <a:off x="278296" y="980661"/>
            <a:ext cx="8388626" cy="3416320"/>
          </a:xfrm>
          <a:prstGeom prst="rect">
            <a:avLst/>
          </a:prstGeom>
          <a:noFill/>
        </p:spPr>
        <p:txBody>
          <a:bodyPr wrap="square" rtlCol="0">
            <a:spAutoFit/>
          </a:bodyPr>
          <a:lstStyle/>
          <a:p>
            <a:pPr>
              <a:buNone/>
            </a:pPr>
            <a:r>
              <a:rPr lang="en-US" b="1" dirty="0"/>
              <a:t>⚠️ QR Codes: The New Face of Phishing</a:t>
            </a:r>
          </a:p>
          <a:p>
            <a:pPr>
              <a:buNone/>
            </a:pPr>
            <a:endParaRPr lang="en-US" dirty="0"/>
          </a:p>
          <a:p>
            <a:pPr>
              <a:buNone/>
            </a:pPr>
            <a:r>
              <a:rPr lang="en-US" dirty="0"/>
              <a:t>QR codes are now being used by scammers, just like fake emails. </a:t>
            </a:r>
          </a:p>
          <a:p>
            <a:pPr>
              <a:buNone/>
            </a:pPr>
            <a:endParaRPr lang="en-US" dirty="0"/>
          </a:p>
          <a:p>
            <a:pPr>
              <a:buNone/>
            </a:pPr>
            <a:r>
              <a:rPr lang="en-US" dirty="0"/>
              <a:t>They look harmless and are found everywhere such as in cafés, on TV, in emails, and on social media which making it easy for fake ones to go unnoticed.</a:t>
            </a:r>
          </a:p>
          <a:p>
            <a:pPr>
              <a:buNone/>
            </a:pPr>
            <a:endParaRPr lang="en-US" dirty="0"/>
          </a:p>
          <a:p>
            <a:pPr>
              <a:buNone/>
            </a:pPr>
            <a:r>
              <a:rPr lang="en-US" dirty="0"/>
              <a:t>The main danger is that you can’t tell where a QR code will take you until you scan it, which could lead you straight to a scam or harmful site.</a:t>
            </a:r>
          </a:p>
          <a:p>
            <a:pPr>
              <a:buNone/>
            </a:pPr>
            <a:endParaRPr lang="en-US" dirty="0"/>
          </a:p>
          <a:p>
            <a:r>
              <a:rPr lang="en-US" b="1" dirty="0"/>
              <a:t>Always verify the source before scanning a QR code.</a:t>
            </a:r>
            <a:endParaRPr lang="en-US" dirty="0"/>
          </a:p>
          <a:p>
            <a:endParaRPr lang="en-SG" dirty="0"/>
          </a:p>
        </p:txBody>
      </p:sp>
      <p:pic>
        <p:nvPicPr>
          <p:cNvPr id="5" name="Picture 4">
            <a:extLst>
              <a:ext uri="{FF2B5EF4-FFF2-40B4-BE49-F238E27FC236}">
                <a16:creationId xmlns:a16="http://schemas.microsoft.com/office/drawing/2014/main" id="{E00C63D8-7727-C06B-CFAF-B25D4305E3B0}"/>
              </a:ext>
            </a:extLst>
          </p:cNvPr>
          <p:cNvPicPr>
            <a:picLocks noChangeAspect="1"/>
          </p:cNvPicPr>
          <p:nvPr/>
        </p:nvPicPr>
        <p:blipFill>
          <a:blip r:embed="rId2"/>
          <a:stretch>
            <a:fillRect/>
          </a:stretch>
        </p:blipFill>
        <p:spPr>
          <a:xfrm>
            <a:off x="5750707" y="4419785"/>
            <a:ext cx="2705239" cy="1809843"/>
          </a:xfrm>
          <a:prstGeom prst="rect">
            <a:avLst/>
          </a:prstGeom>
        </p:spPr>
      </p:pic>
    </p:spTree>
    <p:extLst>
      <p:ext uri="{BB962C8B-B14F-4D97-AF65-F5344CB8AC3E}">
        <p14:creationId xmlns:p14="http://schemas.microsoft.com/office/powerpoint/2010/main" val="993756196"/>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7A888-FB80-BD75-9176-8900F9E0E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11151D-22EF-B46B-6E51-C31F805F4154}"/>
              </a:ext>
            </a:extLst>
          </p:cNvPr>
          <p:cNvSpPr>
            <a:spLocks noGrp="1"/>
          </p:cNvSpPr>
          <p:nvPr>
            <p:ph type="title"/>
          </p:nvPr>
        </p:nvSpPr>
        <p:spPr>
          <a:xfrm>
            <a:off x="583475" y="64660"/>
            <a:ext cx="5450518" cy="492689"/>
          </a:xfrm>
          <a:prstGeom prst="rect">
            <a:avLst/>
          </a:prstGeom>
        </p:spPr>
        <p:txBody>
          <a:bodyPr/>
          <a:lstStyle/>
          <a:p>
            <a:r>
              <a:rPr lang="en-GB" dirty="0"/>
              <a:t>Phishing QR Code</a:t>
            </a:r>
          </a:p>
        </p:txBody>
      </p:sp>
      <p:sp>
        <p:nvSpPr>
          <p:cNvPr id="3" name="TextBox 2">
            <a:extLst>
              <a:ext uri="{FF2B5EF4-FFF2-40B4-BE49-F238E27FC236}">
                <a16:creationId xmlns:a16="http://schemas.microsoft.com/office/drawing/2014/main" id="{89B448C1-238E-51C2-40A9-FBD02A48F6E4}"/>
              </a:ext>
            </a:extLst>
          </p:cNvPr>
          <p:cNvSpPr txBox="1"/>
          <p:nvPr/>
        </p:nvSpPr>
        <p:spPr>
          <a:xfrm>
            <a:off x="278296" y="980661"/>
            <a:ext cx="8388626" cy="5355312"/>
          </a:xfrm>
          <a:prstGeom prst="rect">
            <a:avLst/>
          </a:prstGeom>
          <a:noFill/>
        </p:spPr>
        <p:txBody>
          <a:bodyPr wrap="square" rtlCol="0">
            <a:spAutoFit/>
          </a:bodyPr>
          <a:lstStyle/>
          <a:p>
            <a:pPr>
              <a:buNone/>
            </a:pPr>
            <a:r>
              <a:rPr lang="en-US" b="1" dirty="0"/>
              <a:t>🔍 Stay Smart When Scanning QR Codes</a:t>
            </a:r>
          </a:p>
          <a:p>
            <a:pPr>
              <a:buNone/>
            </a:pPr>
            <a:endParaRPr lang="en-US" b="1" dirty="0"/>
          </a:p>
          <a:p>
            <a:pPr>
              <a:buFont typeface="Arial" panose="020B0604020202020204" pitchFamily="34" charset="0"/>
              <a:buChar char="•"/>
            </a:pPr>
            <a:r>
              <a:rPr lang="en-US" b="1" dirty="0"/>
              <a:t> Inspect the Web Address Carefully</a:t>
            </a:r>
            <a:br>
              <a:rPr lang="en-US" dirty="0"/>
            </a:br>
            <a:r>
              <a:rPr lang="en-US" dirty="0"/>
              <a:t>Before scanning any QR code, examine the URL it leads to. Most smartphones offer a preview of the link.</a:t>
            </a:r>
          </a:p>
          <a:p>
            <a:pPr lvl="1"/>
            <a:r>
              <a:rPr lang="en-US" dirty="0"/>
              <a:t>If the URL looks suspicious, contains spelling errors, or doesn’t start with </a:t>
            </a:r>
            <a:r>
              <a:rPr lang="en-US" b="1" dirty="0"/>
              <a:t>“https://”</a:t>
            </a:r>
            <a:r>
              <a:rPr lang="en-US" dirty="0"/>
              <a:t>, do </a:t>
            </a:r>
            <a:r>
              <a:rPr lang="en-US" b="1" dirty="0"/>
              <a:t>not</a:t>
            </a:r>
            <a:r>
              <a:rPr lang="en-US" dirty="0"/>
              <a:t> tap.</a:t>
            </a:r>
          </a:p>
          <a:p>
            <a:pPr>
              <a:buNone/>
            </a:pPr>
            <a:r>
              <a:rPr lang="en-US" dirty="0"/>
              <a:t>	</a:t>
            </a:r>
          </a:p>
          <a:p>
            <a:pPr>
              <a:buNone/>
            </a:pPr>
            <a:r>
              <a:rPr lang="en-US" dirty="0"/>
              <a:t>	Avoid links that appear shortened or obscure (e.g., bit.ly links), unless you fully 	trust the source.</a:t>
            </a:r>
            <a:endParaRPr lang="en-US" b="1" dirty="0"/>
          </a:p>
          <a:p>
            <a:pPr>
              <a:buNone/>
            </a:pPr>
            <a:endParaRPr lang="en-US" b="1" dirty="0"/>
          </a:p>
          <a:p>
            <a:pPr>
              <a:buFont typeface="Arial" panose="020B0604020202020204" pitchFamily="34" charset="0"/>
              <a:buChar char="•"/>
            </a:pPr>
            <a:r>
              <a:rPr lang="en-US" b="1" dirty="0"/>
              <a:t> Don’t Interact with Suspicious Pages</a:t>
            </a:r>
            <a:br>
              <a:rPr lang="en-US" dirty="0"/>
            </a:br>
            <a:r>
              <a:rPr lang="en-US" dirty="0"/>
              <a:t>If you accidentally open a malicious QR code:</a:t>
            </a:r>
          </a:p>
          <a:p>
            <a:pPr lvl="2">
              <a:buFont typeface="Arial" panose="020B0604020202020204" pitchFamily="34" charset="0"/>
              <a:buChar char="•"/>
            </a:pPr>
            <a:r>
              <a:rPr lang="en-US" dirty="0"/>
              <a:t> Do </a:t>
            </a:r>
            <a:r>
              <a:rPr lang="en-US" b="1" dirty="0"/>
              <a:t>not</a:t>
            </a:r>
            <a:r>
              <a:rPr lang="en-US" dirty="0"/>
              <a:t> enter personal or login information.</a:t>
            </a:r>
          </a:p>
          <a:p>
            <a:pPr lvl="2"/>
            <a:endParaRPr lang="en-US" dirty="0"/>
          </a:p>
          <a:p>
            <a:pPr lvl="2">
              <a:buFont typeface="Arial" panose="020B0604020202020204" pitchFamily="34" charset="0"/>
              <a:buChar char="•"/>
            </a:pPr>
            <a:r>
              <a:rPr lang="en-US" dirty="0"/>
              <a:t> Avoid downloading any files that begin automatically.</a:t>
            </a:r>
          </a:p>
          <a:p>
            <a:pPr lvl="2">
              <a:buFont typeface="Arial" panose="020B0604020202020204" pitchFamily="34" charset="0"/>
              <a:buChar char="•"/>
            </a:pPr>
            <a:endParaRPr lang="en-US" dirty="0"/>
          </a:p>
          <a:p>
            <a:pPr lvl="2">
              <a:buFont typeface="Arial" panose="020B0604020202020204" pitchFamily="34" charset="0"/>
              <a:buChar char="•"/>
            </a:pPr>
            <a:r>
              <a:rPr lang="en-US" dirty="0"/>
              <a:t> Close the page immediately.</a:t>
            </a:r>
          </a:p>
          <a:p>
            <a:endParaRPr lang="en-SG" dirty="0"/>
          </a:p>
        </p:txBody>
      </p:sp>
      <p:pic>
        <p:nvPicPr>
          <p:cNvPr id="5" name="Picture 4">
            <a:extLst>
              <a:ext uri="{FF2B5EF4-FFF2-40B4-BE49-F238E27FC236}">
                <a16:creationId xmlns:a16="http://schemas.microsoft.com/office/drawing/2014/main" id="{B8A3C13F-F3C8-ED87-D1E9-2B7997D918D3}"/>
              </a:ext>
            </a:extLst>
          </p:cNvPr>
          <p:cNvPicPr>
            <a:picLocks noChangeAspect="1"/>
          </p:cNvPicPr>
          <p:nvPr/>
        </p:nvPicPr>
        <p:blipFill>
          <a:blip r:embed="rId2"/>
          <a:stretch>
            <a:fillRect/>
          </a:stretch>
        </p:blipFill>
        <p:spPr>
          <a:xfrm>
            <a:off x="6752057" y="4399156"/>
            <a:ext cx="1622509" cy="1124008"/>
          </a:xfrm>
          <a:prstGeom prst="rect">
            <a:avLst/>
          </a:prstGeom>
        </p:spPr>
      </p:pic>
    </p:spTree>
    <p:extLst>
      <p:ext uri="{BB962C8B-B14F-4D97-AF65-F5344CB8AC3E}">
        <p14:creationId xmlns:p14="http://schemas.microsoft.com/office/powerpoint/2010/main" val="3668384966"/>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94C16-E62D-DDB8-0119-183991DE96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B9296-4537-CA8F-C330-2A648E13A83A}"/>
              </a:ext>
            </a:extLst>
          </p:cNvPr>
          <p:cNvSpPr>
            <a:spLocks noGrp="1"/>
          </p:cNvSpPr>
          <p:nvPr>
            <p:ph type="title"/>
          </p:nvPr>
        </p:nvSpPr>
        <p:spPr>
          <a:xfrm>
            <a:off x="583475" y="64660"/>
            <a:ext cx="5450518" cy="492689"/>
          </a:xfrm>
          <a:prstGeom prst="rect">
            <a:avLst/>
          </a:prstGeom>
        </p:spPr>
        <p:txBody>
          <a:bodyPr/>
          <a:lstStyle/>
          <a:p>
            <a:r>
              <a:rPr lang="en-GB" dirty="0"/>
              <a:t>Phishing QR Code</a:t>
            </a:r>
          </a:p>
        </p:txBody>
      </p:sp>
      <p:sp>
        <p:nvSpPr>
          <p:cNvPr id="3" name="TextBox 2">
            <a:extLst>
              <a:ext uri="{FF2B5EF4-FFF2-40B4-BE49-F238E27FC236}">
                <a16:creationId xmlns:a16="http://schemas.microsoft.com/office/drawing/2014/main" id="{B3EF4F4E-4C43-0014-193A-4B75DF4B29C8}"/>
              </a:ext>
            </a:extLst>
          </p:cNvPr>
          <p:cNvSpPr txBox="1"/>
          <p:nvPr/>
        </p:nvSpPr>
        <p:spPr>
          <a:xfrm>
            <a:off x="278296" y="980661"/>
            <a:ext cx="8388626" cy="2308324"/>
          </a:xfrm>
          <a:prstGeom prst="rect">
            <a:avLst/>
          </a:prstGeom>
          <a:noFill/>
        </p:spPr>
        <p:txBody>
          <a:bodyPr wrap="square" rtlCol="0">
            <a:spAutoFit/>
          </a:bodyPr>
          <a:lstStyle/>
          <a:p>
            <a:pPr marL="285750" indent="-285750">
              <a:buFont typeface="Arial" panose="020B0604020202020204" pitchFamily="34" charset="0"/>
              <a:buChar char="•"/>
            </a:pPr>
            <a:r>
              <a:rPr lang="en-US" b="1" dirty="0"/>
              <a:t>Verify QR Codes in Public Places</a:t>
            </a:r>
            <a:br>
              <a:rPr lang="en-US" dirty="0"/>
            </a:br>
            <a:r>
              <a:rPr lang="en-US" dirty="0"/>
              <a:t>If you're at a business, ask a staff member to confirm the code's legitimacy.</a:t>
            </a:r>
          </a:p>
          <a:p>
            <a:r>
              <a:rPr lang="en-US" dirty="0"/>
              <a:t>		Be cautious even with confirmed codes—fraudsters often place fake QR 			stickers over real ones.</a:t>
            </a:r>
          </a:p>
          <a:p>
            <a:endParaRPr lang="en-SG" dirty="0"/>
          </a:p>
          <a:p>
            <a:pPr marL="285750" indent="-285750">
              <a:buFont typeface="Arial" panose="020B0604020202020204" pitchFamily="34" charset="0"/>
              <a:buChar char="•"/>
            </a:pPr>
            <a:r>
              <a:rPr lang="en-US" b="1" dirty="0"/>
              <a:t>Watch for Odd Placement</a:t>
            </a:r>
            <a:br>
              <a:rPr lang="en-US" dirty="0"/>
            </a:br>
            <a:r>
              <a:rPr lang="en-US" dirty="0"/>
              <a:t>QR codes found in unusual locations (like random stickers on walls or lamp posts) could be phishing traps.</a:t>
            </a:r>
            <a:endParaRPr lang="en-SG" dirty="0"/>
          </a:p>
        </p:txBody>
      </p:sp>
      <p:pic>
        <p:nvPicPr>
          <p:cNvPr id="5" name="Picture 4">
            <a:extLst>
              <a:ext uri="{FF2B5EF4-FFF2-40B4-BE49-F238E27FC236}">
                <a16:creationId xmlns:a16="http://schemas.microsoft.com/office/drawing/2014/main" id="{399A1C12-4E54-7DEF-09EE-5826F19EB75D}"/>
              </a:ext>
            </a:extLst>
          </p:cNvPr>
          <p:cNvPicPr>
            <a:picLocks noChangeAspect="1"/>
          </p:cNvPicPr>
          <p:nvPr/>
        </p:nvPicPr>
        <p:blipFill>
          <a:blip r:embed="rId2"/>
          <a:stretch>
            <a:fillRect/>
          </a:stretch>
        </p:blipFill>
        <p:spPr>
          <a:xfrm>
            <a:off x="6346227" y="3288985"/>
            <a:ext cx="1716105" cy="1876990"/>
          </a:xfrm>
          <a:prstGeom prst="rect">
            <a:avLst/>
          </a:prstGeom>
        </p:spPr>
      </p:pic>
    </p:spTree>
    <p:extLst>
      <p:ext uri="{BB962C8B-B14F-4D97-AF65-F5344CB8AC3E}">
        <p14:creationId xmlns:p14="http://schemas.microsoft.com/office/powerpoint/2010/main" val="4108006799"/>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574AA-B043-17F6-579F-7165B07D2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F208D2-9B4F-EBAF-1E69-FA9E49A6C2E1}"/>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What we learnt</a:t>
            </a:r>
          </a:p>
        </p:txBody>
      </p:sp>
      <p:sp>
        <p:nvSpPr>
          <p:cNvPr id="3" name="TextBox 2">
            <a:extLst>
              <a:ext uri="{FF2B5EF4-FFF2-40B4-BE49-F238E27FC236}">
                <a16:creationId xmlns:a16="http://schemas.microsoft.com/office/drawing/2014/main" id="{2E99F27C-037F-0948-19F3-B267AF546F02}"/>
              </a:ext>
            </a:extLst>
          </p:cNvPr>
          <p:cNvSpPr txBox="1"/>
          <p:nvPr/>
        </p:nvSpPr>
        <p:spPr>
          <a:xfrm>
            <a:off x="344556" y="1194857"/>
            <a:ext cx="8675457" cy="923330"/>
          </a:xfrm>
          <a:prstGeom prst="rect">
            <a:avLst/>
          </a:prstGeom>
          <a:noFill/>
        </p:spPr>
        <p:txBody>
          <a:bodyPr wrap="square" rtlCol="0">
            <a:spAutoFit/>
          </a:bodyPr>
          <a:lstStyle/>
          <a:p>
            <a:pPr marL="285750" indent="-285750">
              <a:buFont typeface="Arial" panose="020B0604020202020204" pitchFamily="34" charset="0"/>
              <a:buChar char="•"/>
            </a:pPr>
            <a:r>
              <a:rPr lang="en-US" dirty="0"/>
              <a:t>QR codes scam is similar to phishing emails. They are almost everywhere and there is no way to tell if the QR code is legitimate until you have scan it</a:t>
            </a:r>
            <a:endParaRPr lang="en-SG" dirty="0">
              <a:solidFill>
                <a:srgbClr val="002060"/>
              </a:solidFill>
            </a:endParaRPr>
          </a:p>
          <a:p>
            <a:endParaRPr lang="en-SG" sz="1800" dirty="0">
              <a:solidFill>
                <a:srgbClr val="002060"/>
              </a:solidFill>
              <a:effectLst/>
            </a:endParaRPr>
          </a:p>
        </p:txBody>
      </p:sp>
      <p:graphicFrame>
        <p:nvGraphicFramePr>
          <p:cNvPr id="5" name="Table 4">
            <a:extLst>
              <a:ext uri="{FF2B5EF4-FFF2-40B4-BE49-F238E27FC236}">
                <a16:creationId xmlns:a16="http://schemas.microsoft.com/office/drawing/2014/main" id="{8E785C79-628E-2A4C-92F1-F4E0D7D38BB1}"/>
              </a:ext>
            </a:extLst>
          </p:cNvPr>
          <p:cNvGraphicFramePr>
            <a:graphicFrameLocks noGrp="1"/>
          </p:cNvGraphicFramePr>
          <p:nvPr>
            <p:extLst>
              <p:ext uri="{D42A27DB-BD31-4B8C-83A1-F6EECF244321}">
                <p14:modId xmlns:p14="http://schemas.microsoft.com/office/powerpoint/2010/main" val="1793567242"/>
              </p:ext>
            </p:extLst>
          </p:nvPr>
        </p:nvGraphicFramePr>
        <p:xfrm>
          <a:off x="802167" y="2493777"/>
          <a:ext cx="7225414" cy="3003255"/>
        </p:xfrm>
        <a:graphic>
          <a:graphicData uri="http://schemas.openxmlformats.org/drawingml/2006/table">
            <a:tbl>
              <a:tblPr>
                <a:tableStyleId>{5C22544A-7EE6-4342-B048-85BDC9FD1C3A}</a:tableStyleId>
              </a:tblPr>
              <a:tblGrid>
                <a:gridCol w="3612707">
                  <a:extLst>
                    <a:ext uri="{9D8B030D-6E8A-4147-A177-3AD203B41FA5}">
                      <a16:colId xmlns:a16="http://schemas.microsoft.com/office/drawing/2014/main" val="1514036631"/>
                    </a:ext>
                  </a:extLst>
                </a:gridCol>
                <a:gridCol w="3612707">
                  <a:extLst>
                    <a:ext uri="{9D8B030D-6E8A-4147-A177-3AD203B41FA5}">
                      <a16:colId xmlns:a16="http://schemas.microsoft.com/office/drawing/2014/main" val="2249935928"/>
                    </a:ext>
                  </a:extLst>
                </a:gridCol>
              </a:tblGrid>
              <a:tr h="381458">
                <a:tc>
                  <a:txBody>
                    <a:bodyPr/>
                    <a:lstStyle/>
                    <a:p>
                      <a:pPr algn="l" fontAlgn="t"/>
                      <a:r>
                        <a:rPr lang="en-SG" sz="1600" b="1" u="none" strike="noStrike">
                          <a:effectLst/>
                        </a:rPr>
                        <a:t>Do</a:t>
                      </a:r>
                      <a:endParaRPr lang="en-SG" sz="1600" b="1"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SG" sz="1600" b="1" u="none" strike="noStrike" dirty="0">
                          <a:effectLst/>
                        </a:rPr>
                        <a:t>Do Not</a:t>
                      </a:r>
                      <a:endParaRPr lang="en-SG" sz="1600" b="1"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237345276"/>
                  </a:ext>
                </a:extLst>
              </a:tr>
              <a:tr h="1125010">
                <a:tc>
                  <a:txBody>
                    <a:bodyPr/>
                    <a:lstStyle/>
                    <a:p>
                      <a:pPr algn="l" fontAlgn="t"/>
                      <a:r>
                        <a:rPr lang="en-US" sz="1600" u="none" strike="noStrike">
                          <a:effectLst/>
                        </a:rPr>
                        <a:t>Always verify the source before scanning a QR code and inspect the web address carefully</a:t>
                      </a:r>
                      <a:endParaRPr lang="en-US" sz="16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600" u="none" strike="noStrike">
                          <a:effectLst/>
                        </a:rPr>
                        <a:t>Do not interact with suspicious pages</a:t>
                      </a:r>
                      <a:endParaRPr lang="en-US" sz="16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4105607745"/>
                  </a:ext>
                </a:extLst>
              </a:tr>
              <a:tr h="1496787">
                <a:tc>
                  <a:txBody>
                    <a:bodyPr/>
                    <a:lstStyle/>
                    <a:p>
                      <a:pPr algn="l" fontAlgn="t"/>
                      <a:r>
                        <a:rPr lang="en-US" sz="1600" u="none" strike="noStrike">
                          <a:effectLst/>
                        </a:rPr>
                        <a:t>Verify QR codes in public places with the staffs</a:t>
                      </a:r>
                      <a:endParaRPr lang="en-US" sz="16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600" u="none" strike="noStrike" dirty="0">
                          <a:effectLst/>
                        </a:rPr>
                        <a:t>Do not scan any QR code located at any odd placement like lamp post, </a:t>
                      </a:r>
                      <a:r>
                        <a:rPr lang="en-US" sz="1600" u="none" strike="noStrike" dirty="0" err="1">
                          <a:effectLst/>
                        </a:rPr>
                        <a:t>ramdom</a:t>
                      </a:r>
                      <a:r>
                        <a:rPr lang="en-US" sz="1600" u="none" strike="noStrike" dirty="0">
                          <a:effectLst/>
                        </a:rPr>
                        <a:t> stickers on the walls, etc.</a:t>
                      </a:r>
                      <a:endParaRPr lang="en-US" sz="16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85739188"/>
                  </a:ext>
                </a:extLst>
              </a:tr>
            </a:tbl>
          </a:graphicData>
        </a:graphic>
      </p:graphicFrame>
    </p:spTree>
    <p:extLst>
      <p:ext uri="{BB962C8B-B14F-4D97-AF65-F5344CB8AC3E}">
        <p14:creationId xmlns:p14="http://schemas.microsoft.com/office/powerpoint/2010/main" val="2765602835"/>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8CB5F6-33F6-4334-4FCE-B1DF05916F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AD1D6C-55A0-65C4-0179-083C9673B7AE}"/>
              </a:ext>
            </a:extLst>
          </p:cNvPr>
          <p:cNvSpPr>
            <a:spLocks noGrp="1"/>
          </p:cNvSpPr>
          <p:nvPr>
            <p:ph type="title"/>
          </p:nvPr>
        </p:nvSpPr>
        <p:spPr>
          <a:xfrm>
            <a:off x="583475" y="64660"/>
            <a:ext cx="5450518" cy="492689"/>
          </a:xfrm>
          <a:prstGeom prst="rect">
            <a:avLst/>
          </a:prstGeom>
        </p:spPr>
        <p:txBody>
          <a:bodyPr/>
          <a:lstStyle/>
          <a:p>
            <a:r>
              <a:rPr lang="en-GB" dirty="0"/>
              <a:t>Phishing QR Code</a:t>
            </a:r>
          </a:p>
        </p:txBody>
      </p:sp>
      <p:sp>
        <p:nvSpPr>
          <p:cNvPr id="3" name="Rectangle 2">
            <a:extLst>
              <a:ext uri="{FF2B5EF4-FFF2-40B4-BE49-F238E27FC236}">
                <a16:creationId xmlns:a16="http://schemas.microsoft.com/office/drawing/2014/main" id="{A5934333-7D56-D72E-0A01-DBE8BCB67BCF}"/>
              </a:ext>
            </a:extLst>
          </p:cNvPr>
          <p:cNvSpPr/>
          <p:nvPr/>
        </p:nvSpPr>
        <p:spPr>
          <a:xfrm>
            <a:off x="2760216" y="4969886"/>
            <a:ext cx="5794921" cy="1200329"/>
          </a:xfrm>
          <a:prstGeom prst="rect">
            <a:avLst/>
          </a:prstGeom>
          <a:noFill/>
        </p:spPr>
        <p:txBody>
          <a:bodyPr wrap="none" lIns="91440" tIns="45720" rIns="91440" bIns="45720">
            <a:spAutoFit/>
          </a:bodyPr>
          <a:lstStyle/>
          <a:p>
            <a:pPr algn="ctr"/>
            <a:r>
              <a:rPr lang="en-US" sz="3600" b="1" dirty="0">
                <a:solidFill>
                  <a:srgbClr val="0070C0"/>
                </a:solidFill>
              </a:rPr>
              <a:t>Don’t</a:t>
            </a:r>
            <a:r>
              <a:rPr lang="en-US" sz="3600" dirty="0">
                <a:solidFill>
                  <a:srgbClr val="0070C0"/>
                </a:solidFill>
              </a:rPr>
              <a:t> </a:t>
            </a:r>
            <a:r>
              <a:rPr lang="en-US" sz="3600" b="1" dirty="0">
                <a:solidFill>
                  <a:srgbClr val="0070C0"/>
                </a:solidFill>
              </a:rPr>
              <a:t>Trust</a:t>
            </a:r>
            <a:r>
              <a:rPr lang="en-US" sz="3600" dirty="0">
                <a:solidFill>
                  <a:srgbClr val="0070C0"/>
                </a:solidFill>
              </a:rPr>
              <a:t> Every QR Code — </a:t>
            </a:r>
          </a:p>
          <a:p>
            <a:pPr algn="ctr"/>
            <a:r>
              <a:rPr lang="en-US" sz="3600" b="1" dirty="0">
                <a:solidFill>
                  <a:srgbClr val="0070C0"/>
                </a:solidFill>
              </a:rPr>
              <a:t>Think Before </a:t>
            </a:r>
            <a:r>
              <a:rPr lang="en-US" sz="3600" dirty="0">
                <a:solidFill>
                  <a:srgbClr val="0070C0"/>
                </a:solidFill>
              </a:rPr>
              <a:t>You Scan.</a:t>
            </a:r>
            <a:endParaRPr lang="en-US" sz="3600" b="0" cap="none" spc="0" dirty="0">
              <a:ln w="0"/>
              <a:solidFill>
                <a:srgbClr val="0070C0"/>
              </a:solidFill>
              <a:effectLst>
                <a:reflection blurRad="6350" stA="53000" endA="300" endPos="35500" dir="5400000" sy="-90000" algn="bl" rotWithShape="0"/>
              </a:effectLst>
            </a:endParaRPr>
          </a:p>
        </p:txBody>
      </p:sp>
      <p:pic>
        <p:nvPicPr>
          <p:cNvPr id="6" name="en_us_malicious_qr_codes_digital_poster_16_9">
            <a:hlinkClick r:id="" action="ppaction://media"/>
            <a:extLst>
              <a:ext uri="{FF2B5EF4-FFF2-40B4-BE49-F238E27FC236}">
                <a16:creationId xmlns:a16="http://schemas.microsoft.com/office/drawing/2014/main" id="{FEC6179A-F026-CA34-73FA-38F97ABD4EA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40300" y="501054"/>
            <a:ext cx="6590054" cy="3706906"/>
          </a:xfrm>
          <a:prstGeom prst="rect">
            <a:avLst/>
          </a:prstGeom>
        </p:spPr>
      </p:pic>
    </p:spTree>
    <p:extLst>
      <p:ext uri="{BB962C8B-B14F-4D97-AF65-F5344CB8AC3E}">
        <p14:creationId xmlns:p14="http://schemas.microsoft.com/office/powerpoint/2010/main" val="18304419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2000">
        <p159:morph option="byObject"/>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2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4A2B1-339F-EF43-9E3B-39A8AD95EC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A222CF-F0A7-F84B-D894-B521B8DADBB0}"/>
              </a:ext>
            </a:extLst>
          </p:cNvPr>
          <p:cNvSpPr>
            <a:spLocks noGrp="1"/>
          </p:cNvSpPr>
          <p:nvPr>
            <p:ph type="title"/>
          </p:nvPr>
        </p:nvSpPr>
        <p:spPr>
          <a:xfrm>
            <a:off x="1432061" y="2924328"/>
            <a:ext cx="6650369" cy="1009343"/>
          </a:xfrm>
          <a:prstGeom prst="rect">
            <a:avLst/>
          </a:prstGeom>
        </p:spPr>
        <p:txBody>
          <a:bodyPr/>
          <a:lstStyle/>
          <a:p>
            <a:r>
              <a:rPr lang="en-GB" dirty="0"/>
              <a:t>Ransomware</a:t>
            </a:r>
          </a:p>
        </p:txBody>
      </p:sp>
    </p:spTree>
    <p:extLst>
      <p:ext uri="{BB962C8B-B14F-4D97-AF65-F5344CB8AC3E}">
        <p14:creationId xmlns:p14="http://schemas.microsoft.com/office/powerpoint/2010/main" val="4051777657"/>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16544-B09E-5109-D79E-125EE27ADF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23567F-EBCA-5FF3-B5D5-B1DD046CF4E9}"/>
              </a:ext>
            </a:extLst>
          </p:cNvPr>
          <p:cNvSpPr>
            <a:spLocks noGrp="1"/>
          </p:cNvSpPr>
          <p:nvPr>
            <p:ph type="title"/>
          </p:nvPr>
        </p:nvSpPr>
        <p:spPr>
          <a:xfrm>
            <a:off x="583475" y="64660"/>
            <a:ext cx="5450518" cy="492689"/>
          </a:xfrm>
          <a:prstGeom prst="rect">
            <a:avLst/>
          </a:prstGeom>
        </p:spPr>
        <p:txBody>
          <a:bodyPr/>
          <a:lstStyle/>
          <a:p>
            <a:r>
              <a:rPr lang="en-GB" dirty="0"/>
              <a:t>Ransomware</a:t>
            </a:r>
          </a:p>
        </p:txBody>
      </p:sp>
      <p:pic>
        <p:nvPicPr>
          <p:cNvPr id="4" name="What is Ransomware, How it Works and What You Can Do to Stay Protected">
            <a:hlinkClick r:id="" action="ppaction://media"/>
            <a:extLst>
              <a:ext uri="{FF2B5EF4-FFF2-40B4-BE49-F238E27FC236}">
                <a16:creationId xmlns:a16="http://schemas.microsoft.com/office/drawing/2014/main" id="{E52A6AAA-BDF9-A330-D4AF-E625ECACDAB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143000"/>
            <a:ext cx="8128000" cy="4572000"/>
          </a:xfrm>
          <a:prstGeom prst="rect">
            <a:avLst/>
          </a:prstGeom>
        </p:spPr>
      </p:pic>
    </p:spTree>
    <p:extLst>
      <p:ext uri="{BB962C8B-B14F-4D97-AF65-F5344CB8AC3E}">
        <p14:creationId xmlns:p14="http://schemas.microsoft.com/office/powerpoint/2010/main" val="1056731813"/>
      </p:ext>
    </p:extLst>
  </p:cSld>
  <p:clrMapOvr>
    <a:masterClrMapping/>
  </p:clrMapOvr>
  <mc:AlternateContent xmlns:mc="http://schemas.openxmlformats.org/markup-compatibility/2006" xmlns:p14="http://schemas.microsoft.com/office/powerpoint/2010/main">
    <mc:Choice Requires="p14">
      <p:transition spd="slow" p14:dur="4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51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1102E-B78E-FA62-77F1-768090F4DE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F6B74-7FB9-5636-537C-4BE745012EEE}"/>
              </a:ext>
            </a:extLst>
          </p:cNvPr>
          <p:cNvSpPr>
            <a:spLocks noGrp="1"/>
          </p:cNvSpPr>
          <p:nvPr>
            <p:ph type="title"/>
          </p:nvPr>
        </p:nvSpPr>
        <p:spPr>
          <a:xfrm>
            <a:off x="583475" y="64660"/>
            <a:ext cx="5450518" cy="492689"/>
          </a:xfrm>
          <a:prstGeom prst="rect">
            <a:avLst/>
          </a:prstGeom>
        </p:spPr>
        <p:txBody>
          <a:bodyPr/>
          <a:lstStyle/>
          <a:p>
            <a:r>
              <a:rPr lang="en-GB" dirty="0"/>
              <a:t>Ransomware</a:t>
            </a:r>
          </a:p>
        </p:txBody>
      </p:sp>
      <p:sp>
        <p:nvSpPr>
          <p:cNvPr id="5" name="TextBox 4">
            <a:extLst>
              <a:ext uri="{FF2B5EF4-FFF2-40B4-BE49-F238E27FC236}">
                <a16:creationId xmlns:a16="http://schemas.microsoft.com/office/drawing/2014/main" id="{88ECE78F-C668-CAA0-9F3C-857984C8B749}"/>
              </a:ext>
            </a:extLst>
          </p:cNvPr>
          <p:cNvSpPr txBox="1"/>
          <p:nvPr/>
        </p:nvSpPr>
        <p:spPr>
          <a:xfrm>
            <a:off x="291169" y="640371"/>
            <a:ext cx="8269356" cy="5909310"/>
          </a:xfrm>
          <a:prstGeom prst="rect">
            <a:avLst/>
          </a:prstGeom>
          <a:noFill/>
        </p:spPr>
        <p:txBody>
          <a:bodyPr wrap="square" rtlCol="0">
            <a:spAutoFit/>
          </a:bodyPr>
          <a:lstStyle/>
          <a:p>
            <a:r>
              <a:rPr lang="en-US" b="1" dirty="0"/>
              <a:t>What Is Ransomware?</a:t>
            </a:r>
            <a:endParaRPr lang="en-US" dirty="0"/>
          </a:p>
          <a:p>
            <a:pPr marL="285750" indent="-285750">
              <a:buFont typeface="Arial" panose="020B0604020202020204" pitchFamily="34" charset="0"/>
              <a:buChar char="•"/>
            </a:pPr>
            <a:r>
              <a:rPr lang="en-US" dirty="0"/>
              <a:t>Ransomware is a type of malicious software (malware) that locks or encrypts your files so you can’t access them. The attackers then demand a ransom—usually in cryptocurrency—in exchange for unlocking your data.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It often spreads through phishing emails, fake websites, or infected attachments. Once inside a computer or network, it can quickly affect important files, causing major disruption.</a:t>
            </a:r>
          </a:p>
          <a:p>
            <a:endParaRPr lang="en-US" dirty="0"/>
          </a:p>
          <a:p>
            <a:pPr marL="285750" indent="-285750">
              <a:buFont typeface="Arial" panose="020B0604020202020204" pitchFamily="34" charset="0"/>
              <a:buChar char="•"/>
            </a:pPr>
            <a:r>
              <a:rPr lang="en-US" dirty="0"/>
              <a:t>Ransomware attacks can lead to:</a:t>
            </a:r>
          </a:p>
          <a:p>
            <a:pPr marL="1200150" lvl="2" indent="-285750">
              <a:buFont typeface="Wingdings" panose="05000000000000000000" pitchFamily="2" charset="2"/>
              <a:buChar char="Ø"/>
            </a:pPr>
            <a:r>
              <a:rPr lang="en-US" dirty="0"/>
              <a:t>Loss of access to critical data,</a:t>
            </a:r>
          </a:p>
          <a:p>
            <a:pPr marL="1200150" lvl="2" indent="-285750">
              <a:buFont typeface="Wingdings" panose="05000000000000000000" pitchFamily="2" charset="2"/>
              <a:buChar char="Ø"/>
            </a:pPr>
            <a:r>
              <a:rPr lang="en-US" dirty="0"/>
              <a:t>Financial damage,</a:t>
            </a:r>
          </a:p>
          <a:p>
            <a:pPr marL="1200150" lvl="2" indent="-285750">
              <a:buFont typeface="Wingdings" panose="05000000000000000000" pitchFamily="2" charset="2"/>
              <a:buChar char="Ø"/>
            </a:pPr>
            <a:r>
              <a:rPr lang="en-US" dirty="0"/>
              <a:t>Reputational harm, and</a:t>
            </a:r>
          </a:p>
          <a:p>
            <a:pPr marL="1200150" lvl="2" indent="-285750">
              <a:buFont typeface="Wingdings" panose="05000000000000000000" pitchFamily="2" charset="2"/>
              <a:buChar char="Ø"/>
            </a:pPr>
            <a:r>
              <a:rPr lang="en-US" dirty="0"/>
              <a:t>Business downtime.</a:t>
            </a:r>
          </a:p>
          <a:p>
            <a:endParaRPr lang="en-US" dirty="0"/>
          </a:p>
          <a:p>
            <a:pPr marL="285750" indent="-285750">
              <a:buFont typeface="Arial" panose="020B0604020202020204" pitchFamily="34" charset="0"/>
              <a:buChar char="•"/>
            </a:pPr>
            <a:r>
              <a:rPr lang="en-US" dirty="0"/>
              <a:t>Because paying the ransom doesn’t guarantee your files will be recovered, the best defense is prevention. Staying alert, practicing good cybersecurity habits, and reporting suspicious activity are key steps we can all take to protect our organization.</a:t>
            </a:r>
          </a:p>
          <a:p>
            <a:endParaRPr lang="en-US" dirty="0"/>
          </a:p>
          <a:p>
            <a:endParaRPr lang="en-US" dirty="0"/>
          </a:p>
        </p:txBody>
      </p:sp>
      <p:pic>
        <p:nvPicPr>
          <p:cNvPr id="6" name="Picture 5">
            <a:extLst>
              <a:ext uri="{FF2B5EF4-FFF2-40B4-BE49-F238E27FC236}">
                <a16:creationId xmlns:a16="http://schemas.microsoft.com/office/drawing/2014/main" id="{6CE08174-096C-2DB5-2A9F-8928E20738B8}"/>
              </a:ext>
            </a:extLst>
          </p:cNvPr>
          <p:cNvPicPr>
            <a:picLocks noChangeAspect="1"/>
          </p:cNvPicPr>
          <p:nvPr/>
        </p:nvPicPr>
        <p:blipFill>
          <a:blip r:embed="rId3"/>
          <a:stretch>
            <a:fillRect/>
          </a:stretch>
        </p:blipFill>
        <p:spPr>
          <a:xfrm>
            <a:off x="6267519" y="5687010"/>
            <a:ext cx="2293006" cy="862671"/>
          </a:xfrm>
          <a:prstGeom prst="rect">
            <a:avLst/>
          </a:prstGeom>
        </p:spPr>
      </p:pic>
    </p:spTree>
    <p:extLst>
      <p:ext uri="{BB962C8B-B14F-4D97-AF65-F5344CB8AC3E}">
        <p14:creationId xmlns:p14="http://schemas.microsoft.com/office/powerpoint/2010/main" val="3840465154"/>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8526E-356B-A068-9B85-3914FAD8D5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F8D8C9-5E22-B346-BE0A-CC9906455189}"/>
              </a:ext>
            </a:extLst>
          </p:cNvPr>
          <p:cNvSpPr>
            <a:spLocks noGrp="1"/>
          </p:cNvSpPr>
          <p:nvPr>
            <p:ph type="title"/>
          </p:nvPr>
        </p:nvSpPr>
        <p:spPr>
          <a:xfrm>
            <a:off x="583475" y="64660"/>
            <a:ext cx="5450518" cy="492689"/>
          </a:xfrm>
          <a:prstGeom prst="rect">
            <a:avLst/>
          </a:prstGeom>
        </p:spPr>
        <p:txBody>
          <a:bodyPr/>
          <a:lstStyle/>
          <a:p>
            <a:r>
              <a:rPr lang="en-GB" dirty="0"/>
              <a:t>Ransomware</a:t>
            </a:r>
          </a:p>
        </p:txBody>
      </p:sp>
      <p:sp>
        <p:nvSpPr>
          <p:cNvPr id="5" name="TextBox 4">
            <a:extLst>
              <a:ext uri="{FF2B5EF4-FFF2-40B4-BE49-F238E27FC236}">
                <a16:creationId xmlns:a16="http://schemas.microsoft.com/office/drawing/2014/main" id="{29FD1F6D-24E5-E4F1-7757-4FFC6EDA2022}"/>
              </a:ext>
            </a:extLst>
          </p:cNvPr>
          <p:cNvSpPr txBox="1"/>
          <p:nvPr/>
        </p:nvSpPr>
        <p:spPr>
          <a:xfrm>
            <a:off x="291169" y="640371"/>
            <a:ext cx="8269356" cy="4801314"/>
          </a:xfrm>
          <a:prstGeom prst="rect">
            <a:avLst/>
          </a:prstGeom>
          <a:noFill/>
        </p:spPr>
        <p:txBody>
          <a:bodyPr wrap="square" rtlCol="0">
            <a:spAutoFit/>
          </a:bodyPr>
          <a:lstStyle/>
          <a:p>
            <a:pPr>
              <a:buNone/>
            </a:pPr>
            <a:r>
              <a:rPr lang="en-US" b="1" dirty="0"/>
              <a:t>🛠️ What to Do If You're Hit by Ransomware</a:t>
            </a:r>
          </a:p>
          <a:p>
            <a:r>
              <a:rPr lang="en-US" dirty="0"/>
              <a:t>If you become the victim of a ransomware attack, swift and strategic action is critical. The following steps can help minimize damage and support recovery:</a:t>
            </a:r>
          </a:p>
          <a:p>
            <a:endParaRPr lang="en-US" dirty="0"/>
          </a:p>
          <a:p>
            <a:pPr>
              <a:buNone/>
            </a:pPr>
            <a:r>
              <a:rPr lang="en-US" b="1" dirty="0"/>
              <a:t>🔒 1. Isolate Infected Systems</a:t>
            </a:r>
          </a:p>
          <a:p>
            <a:pPr marL="742950" lvl="1" indent="-285750">
              <a:buFont typeface="Arial" panose="020B0604020202020204" pitchFamily="34" charset="0"/>
              <a:buChar char="•"/>
            </a:pPr>
            <a:r>
              <a:rPr lang="en-US" dirty="0"/>
              <a:t>Immediately disconnect affected devices from your network—both wired and wireless.</a:t>
            </a:r>
            <a:br>
              <a:rPr lang="en-US" dirty="0"/>
            </a:br>
            <a:r>
              <a:rPr lang="en-US" dirty="0"/>
              <a:t>This prevents the ransomware from spreading to other systems, servers, or shared storage.</a:t>
            </a:r>
          </a:p>
          <a:p>
            <a:endParaRPr lang="en-US" dirty="0"/>
          </a:p>
          <a:p>
            <a:pPr>
              <a:buNone/>
            </a:pPr>
            <a:r>
              <a:rPr lang="en-US" b="1" dirty="0"/>
              <a:t>🧹 2. Run Reputable Antimalware Tools</a:t>
            </a:r>
          </a:p>
          <a:p>
            <a:pPr marL="742950" lvl="1" indent="-285750">
              <a:buFont typeface="Arial" panose="020B0604020202020204" pitchFamily="34" charset="0"/>
              <a:buChar char="•"/>
            </a:pPr>
            <a:r>
              <a:rPr lang="en-US" dirty="0"/>
              <a:t>Use trusted antimalware or antivirus software to identify and remove the ransomware.</a:t>
            </a:r>
            <a:br>
              <a:rPr lang="en-US" dirty="0"/>
            </a:br>
            <a:r>
              <a:rPr lang="en-US" dirty="0"/>
              <a:t>Ensure your tools are fully updated before running scans on the isolated systems.</a:t>
            </a:r>
          </a:p>
          <a:p>
            <a:endParaRPr lang="en-US" dirty="0"/>
          </a:p>
          <a:p>
            <a:endParaRPr lang="en-US" dirty="0"/>
          </a:p>
        </p:txBody>
      </p:sp>
      <p:pic>
        <p:nvPicPr>
          <p:cNvPr id="4" name="Picture 3">
            <a:extLst>
              <a:ext uri="{FF2B5EF4-FFF2-40B4-BE49-F238E27FC236}">
                <a16:creationId xmlns:a16="http://schemas.microsoft.com/office/drawing/2014/main" id="{F0EE14E5-5D3A-3423-FAD2-6B8C67558E14}"/>
              </a:ext>
            </a:extLst>
          </p:cNvPr>
          <p:cNvPicPr>
            <a:picLocks noChangeAspect="1"/>
          </p:cNvPicPr>
          <p:nvPr/>
        </p:nvPicPr>
        <p:blipFill>
          <a:blip r:embed="rId3"/>
          <a:stretch>
            <a:fillRect/>
          </a:stretch>
        </p:blipFill>
        <p:spPr>
          <a:xfrm>
            <a:off x="6460904" y="4996000"/>
            <a:ext cx="1917763" cy="1057414"/>
          </a:xfrm>
          <a:prstGeom prst="rect">
            <a:avLst/>
          </a:prstGeom>
        </p:spPr>
      </p:pic>
    </p:spTree>
    <p:extLst>
      <p:ext uri="{BB962C8B-B14F-4D97-AF65-F5344CB8AC3E}">
        <p14:creationId xmlns:p14="http://schemas.microsoft.com/office/powerpoint/2010/main" val="2444683927"/>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C0633-2ED0-1812-B413-529AD6F76F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D0A4A-2100-9861-7677-49E32F0D86D0}"/>
              </a:ext>
            </a:extLst>
          </p:cNvPr>
          <p:cNvSpPr>
            <a:spLocks noGrp="1"/>
          </p:cNvSpPr>
          <p:nvPr>
            <p:ph type="title"/>
          </p:nvPr>
        </p:nvSpPr>
        <p:spPr>
          <a:xfrm>
            <a:off x="583475" y="64660"/>
            <a:ext cx="5450518" cy="492689"/>
          </a:xfrm>
          <a:prstGeom prst="rect">
            <a:avLst/>
          </a:prstGeom>
        </p:spPr>
        <p:txBody>
          <a:bodyPr/>
          <a:lstStyle/>
          <a:p>
            <a:r>
              <a:rPr lang="en-GB" dirty="0"/>
              <a:t>Ransomware</a:t>
            </a:r>
          </a:p>
        </p:txBody>
      </p:sp>
      <p:sp>
        <p:nvSpPr>
          <p:cNvPr id="5" name="TextBox 4">
            <a:extLst>
              <a:ext uri="{FF2B5EF4-FFF2-40B4-BE49-F238E27FC236}">
                <a16:creationId xmlns:a16="http://schemas.microsoft.com/office/drawing/2014/main" id="{91A16B31-084A-DDA3-69D7-CB285C80742B}"/>
              </a:ext>
            </a:extLst>
          </p:cNvPr>
          <p:cNvSpPr txBox="1"/>
          <p:nvPr/>
        </p:nvSpPr>
        <p:spPr>
          <a:xfrm>
            <a:off x="291169" y="640371"/>
            <a:ext cx="8269356" cy="3693319"/>
          </a:xfrm>
          <a:prstGeom prst="rect">
            <a:avLst/>
          </a:prstGeom>
          <a:noFill/>
        </p:spPr>
        <p:txBody>
          <a:bodyPr wrap="square" rtlCol="0">
            <a:spAutoFit/>
          </a:bodyPr>
          <a:lstStyle/>
          <a:p>
            <a:pPr>
              <a:buNone/>
            </a:pPr>
            <a:r>
              <a:rPr lang="en-US" b="1" dirty="0"/>
              <a:t>🔓 3. Decrypt or Restore Your Data</a:t>
            </a:r>
          </a:p>
          <a:p>
            <a:pPr marL="742950" lvl="1" indent="-285750">
              <a:buFont typeface="Arial" panose="020B0604020202020204" pitchFamily="34" charset="0"/>
              <a:buChar char="•"/>
            </a:pPr>
            <a:r>
              <a:rPr lang="en-US" dirty="0"/>
              <a:t>Check if a </a:t>
            </a:r>
            <a:r>
              <a:rPr lang="en-US" b="1" dirty="0"/>
              <a:t>free decryption tool</a:t>
            </a:r>
            <a:r>
              <a:rPr lang="en-US" dirty="0"/>
              <a:t> is available from reputable sources such as law enforcement agencies or cybersecurity organizations (e.g., Cyber Security Agency of Singapore).</a:t>
            </a:r>
          </a:p>
          <a:p>
            <a:pPr marL="742950" lvl="1" indent="-285750">
              <a:buFont typeface="Arial" panose="020B0604020202020204" pitchFamily="34" charset="0"/>
              <a:buChar char="•"/>
            </a:pPr>
            <a:endParaRPr lang="en-US" dirty="0"/>
          </a:p>
          <a:p>
            <a:pPr marL="742950" lvl="1" indent="-285750">
              <a:buFont typeface="Arial" panose="020B0604020202020204" pitchFamily="34" charset="0"/>
              <a:buChar char="•"/>
            </a:pPr>
            <a:r>
              <a:rPr lang="en-US" dirty="0"/>
              <a:t>If decryption is not possible, restore data from </a:t>
            </a:r>
            <a:r>
              <a:rPr lang="en-US" b="1" dirty="0"/>
              <a:t>clean, secure backups</a:t>
            </a:r>
            <a:r>
              <a:rPr lang="en-US" dirty="0"/>
              <a:t> taken prior to the attack.</a:t>
            </a:r>
          </a:p>
          <a:p>
            <a:endParaRPr lang="en-US" dirty="0"/>
          </a:p>
          <a:p>
            <a:r>
              <a:rPr lang="en-US" b="1" dirty="0"/>
              <a:t>Do not pay the ransom</a:t>
            </a:r>
            <a:r>
              <a:rPr lang="en-US" dirty="0"/>
              <a:t>—there is no guarantee you will receive a working decryption key, and it may encourage future attacks.</a:t>
            </a:r>
          </a:p>
          <a:p>
            <a:endParaRPr lang="en-US" dirty="0"/>
          </a:p>
          <a:p>
            <a:endParaRPr lang="en-US" dirty="0"/>
          </a:p>
          <a:p>
            <a:endParaRPr lang="en-US" dirty="0"/>
          </a:p>
        </p:txBody>
      </p:sp>
      <p:pic>
        <p:nvPicPr>
          <p:cNvPr id="4" name="Picture 3">
            <a:extLst>
              <a:ext uri="{FF2B5EF4-FFF2-40B4-BE49-F238E27FC236}">
                <a16:creationId xmlns:a16="http://schemas.microsoft.com/office/drawing/2014/main" id="{43492059-80F9-2550-86E3-112F1A9BD3B0}"/>
              </a:ext>
            </a:extLst>
          </p:cNvPr>
          <p:cNvPicPr>
            <a:picLocks noChangeAspect="1"/>
          </p:cNvPicPr>
          <p:nvPr/>
        </p:nvPicPr>
        <p:blipFill>
          <a:blip r:embed="rId3"/>
          <a:stretch>
            <a:fillRect/>
          </a:stretch>
        </p:blipFill>
        <p:spPr>
          <a:xfrm>
            <a:off x="5184130" y="4333690"/>
            <a:ext cx="3268928" cy="1316446"/>
          </a:xfrm>
          <a:prstGeom prst="rect">
            <a:avLst/>
          </a:prstGeom>
        </p:spPr>
      </p:pic>
      <p:sp>
        <p:nvSpPr>
          <p:cNvPr id="3" name="Rectangle 2">
            <a:extLst>
              <a:ext uri="{FF2B5EF4-FFF2-40B4-BE49-F238E27FC236}">
                <a16:creationId xmlns:a16="http://schemas.microsoft.com/office/drawing/2014/main" id="{882FD103-1FC1-EA2F-7BBD-EE1E41D0E27E}"/>
              </a:ext>
            </a:extLst>
          </p:cNvPr>
          <p:cNvSpPr/>
          <p:nvPr/>
        </p:nvSpPr>
        <p:spPr>
          <a:xfrm>
            <a:off x="362797" y="3986629"/>
            <a:ext cx="4534842" cy="2062103"/>
          </a:xfrm>
          <a:prstGeom prst="rect">
            <a:avLst/>
          </a:prstGeom>
          <a:noFill/>
        </p:spPr>
        <p:txBody>
          <a:bodyPr wrap="square" lIns="91440" tIns="45720" rIns="91440" bIns="45720">
            <a:spAutoFit/>
          </a:bodyPr>
          <a:lstStyle/>
          <a:p>
            <a:pPr algn="ctr"/>
            <a:r>
              <a:rPr lang="en-SG" sz="3200" b="0" u="none" strike="noStrike"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Report to DSS if you suspect that your laptop have been hit by ransomware</a:t>
            </a:r>
            <a:endParaRPr lang="en-SG"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Tree>
    <p:extLst>
      <p:ext uri="{BB962C8B-B14F-4D97-AF65-F5344CB8AC3E}">
        <p14:creationId xmlns:p14="http://schemas.microsoft.com/office/powerpoint/2010/main" val="1986822129"/>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29ED5-7F86-7380-F522-ABADB7600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D5255-5C7B-E27E-2E42-631DCD35D94D}"/>
              </a:ext>
            </a:extLst>
          </p:cNvPr>
          <p:cNvSpPr>
            <a:spLocks noGrp="1"/>
          </p:cNvSpPr>
          <p:nvPr>
            <p:ph type="title"/>
          </p:nvPr>
        </p:nvSpPr>
        <p:spPr>
          <a:xfrm>
            <a:off x="1432061" y="2924328"/>
            <a:ext cx="6650369" cy="1009343"/>
          </a:xfrm>
          <a:prstGeom prst="rect">
            <a:avLst/>
          </a:prstGeom>
        </p:spPr>
        <p:txBody>
          <a:bodyPr/>
          <a:lstStyle/>
          <a:p>
            <a:r>
              <a:rPr lang="en-GB" dirty="0"/>
              <a:t>Password Safety</a:t>
            </a:r>
          </a:p>
        </p:txBody>
      </p:sp>
    </p:spTree>
    <p:extLst>
      <p:ext uri="{BB962C8B-B14F-4D97-AF65-F5344CB8AC3E}">
        <p14:creationId xmlns:p14="http://schemas.microsoft.com/office/powerpoint/2010/main" val="2573771684"/>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68CCF-91BC-4D01-4995-D6BF28B560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F398BA-B22C-908F-F129-936D5BE18C53}"/>
              </a:ext>
            </a:extLst>
          </p:cNvPr>
          <p:cNvSpPr>
            <a:spLocks noGrp="1"/>
          </p:cNvSpPr>
          <p:nvPr>
            <p:ph type="title"/>
          </p:nvPr>
        </p:nvSpPr>
        <p:spPr>
          <a:xfrm>
            <a:off x="583475" y="64660"/>
            <a:ext cx="5450518" cy="492689"/>
          </a:xfrm>
          <a:prstGeom prst="rect">
            <a:avLst/>
          </a:prstGeom>
        </p:spPr>
        <p:txBody>
          <a:bodyPr/>
          <a:lstStyle/>
          <a:p>
            <a:r>
              <a:rPr lang="en-GB" dirty="0"/>
              <a:t>Password Safety</a:t>
            </a:r>
          </a:p>
        </p:txBody>
      </p:sp>
      <p:sp>
        <p:nvSpPr>
          <p:cNvPr id="3" name="TextBox 2">
            <a:extLst>
              <a:ext uri="{FF2B5EF4-FFF2-40B4-BE49-F238E27FC236}">
                <a16:creationId xmlns:a16="http://schemas.microsoft.com/office/drawing/2014/main" id="{1DD2D882-564A-24C0-437C-7A1611C027C6}"/>
              </a:ext>
            </a:extLst>
          </p:cNvPr>
          <p:cNvSpPr txBox="1"/>
          <p:nvPr/>
        </p:nvSpPr>
        <p:spPr>
          <a:xfrm>
            <a:off x="357809" y="848139"/>
            <a:ext cx="8203095" cy="3539430"/>
          </a:xfrm>
          <a:prstGeom prst="rect">
            <a:avLst/>
          </a:prstGeom>
          <a:noFill/>
        </p:spPr>
        <p:txBody>
          <a:bodyPr wrap="square" rtlCol="0">
            <a:spAutoFit/>
          </a:bodyPr>
          <a:lstStyle/>
          <a:p>
            <a:r>
              <a:rPr lang="en-US" sz="1600" b="1" dirty="0"/>
              <a:t>Passwords: Your First Line of Cyber Defense</a:t>
            </a:r>
            <a:endParaRPr lang="en-US" sz="1600" dirty="0"/>
          </a:p>
          <a:p>
            <a:pPr marL="285750" indent="-285750">
              <a:buFont typeface="Arial" panose="020B0604020202020204" pitchFamily="34" charset="0"/>
              <a:buChar char="•"/>
            </a:pPr>
            <a:r>
              <a:rPr lang="en-US" sz="1600" dirty="0"/>
              <a:t>Passwords are the primary barrier protecting your devices, applications, and sensitive data from unauthorized access. Implementing strong password security is essential to safeguarding both personal and organizational information from cyber threats such as hacking, identity theft, and data breaches.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Weak, reused, or easily guessed passwords are highly vulnerable to common attack methods like phishing, brute-force attempts, and credential stuffing. To reduce these risks, it is vital for all employees to create strong, unique passwords for each account and adhere to established password management best practices.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By consistently applying good password hygiene, every individual plays a crucial role in strengthening the organization's overall cybersecurity posture.</a:t>
            </a:r>
          </a:p>
          <a:p>
            <a:pPr>
              <a:buNone/>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p:txBody>
      </p:sp>
      <p:pic>
        <p:nvPicPr>
          <p:cNvPr id="6" name="Picture 5">
            <a:extLst>
              <a:ext uri="{FF2B5EF4-FFF2-40B4-BE49-F238E27FC236}">
                <a16:creationId xmlns:a16="http://schemas.microsoft.com/office/drawing/2014/main" id="{4662423C-B3CD-F961-7181-AF6018DDDD0A}"/>
              </a:ext>
            </a:extLst>
          </p:cNvPr>
          <p:cNvPicPr>
            <a:picLocks noChangeAspect="1"/>
          </p:cNvPicPr>
          <p:nvPr/>
        </p:nvPicPr>
        <p:blipFill>
          <a:blip r:embed="rId2"/>
          <a:stretch>
            <a:fillRect/>
          </a:stretch>
        </p:blipFill>
        <p:spPr>
          <a:xfrm>
            <a:off x="5901376" y="4678359"/>
            <a:ext cx="2444876" cy="1447874"/>
          </a:xfrm>
          <a:prstGeom prst="rect">
            <a:avLst/>
          </a:prstGeom>
        </p:spPr>
      </p:pic>
    </p:spTree>
    <p:extLst>
      <p:ext uri="{BB962C8B-B14F-4D97-AF65-F5344CB8AC3E}">
        <p14:creationId xmlns:p14="http://schemas.microsoft.com/office/powerpoint/2010/main" val="2265437806"/>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FE7DA-D0B8-BD7A-92B9-09787145C8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392F222-3038-0375-A2CE-EDE1D218AB09}"/>
              </a:ext>
            </a:extLst>
          </p:cNvPr>
          <p:cNvSpPr>
            <a:spLocks noGrp="1"/>
          </p:cNvSpPr>
          <p:nvPr>
            <p:ph type="title"/>
          </p:nvPr>
        </p:nvSpPr>
        <p:spPr>
          <a:xfrm>
            <a:off x="583475" y="64660"/>
            <a:ext cx="5450518" cy="492689"/>
          </a:xfrm>
          <a:prstGeom prst="rect">
            <a:avLst/>
          </a:prstGeom>
        </p:spPr>
        <p:txBody>
          <a:bodyPr/>
          <a:lstStyle/>
          <a:p>
            <a:r>
              <a:rPr lang="en-GB" dirty="0"/>
              <a:t>Password Safety</a:t>
            </a:r>
          </a:p>
        </p:txBody>
      </p:sp>
      <p:sp>
        <p:nvSpPr>
          <p:cNvPr id="3" name="TextBox 2">
            <a:extLst>
              <a:ext uri="{FF2B5EF4-FFF2-40B4-BE49-F238E27FC236}">
                <a16:creationId xmlns:a16="http://schemas.microsoft.com/office/drawing/2014/main" id="{AEAE52A4-A117-F99E-4BB2-3584D8A0CBA2}"/>
              </a:ext>
            </a:extLst>
          </p:cNvPr>
          <p:cNvSpPr txBox="1"/>
          <p:nvPr/>
        </p:nvSpPr>
        <p:spPr>
          <a:xfrm>
            <a:off x="357809" y="848139"/>
            <a:ext cx="8203095" cy="5663282"/>
          </a:xfrm>
          <a:prstGeom prst="rect">
            <a:avLst/>
          </a:prstGeom>
          <a:noFill/>
        </p:spPr>
        <p:txBody>
          <a:bodyPr wrap="square" rtlCol="0">
            <a:spAutoFit/>
          </a:bodyPr>
          <a:lstStyle/>
          <a:p>
            <a:pPr>
              <a:buNone/>
            </a:pPr>
            <a:r>
              <a:rPr lang="en-US" sz="1600" b="1" dirty="0"/>
              <a:t>✅ Password Best Practices: Dos and Don’ts</a:t>
            </a:r>
          </a:p>
          <a:p>
            <a:r>
              <a:rPr lang="en-US" sz="1600" b="1" dirty="0"/>
              <a:t>✅ Dos</a:t>
            </a:r>
          </a:p>
          <a:p>
            <a:pPr lvl="1">
              <a:lnSpc>
                <a:spcPct val="115000"/>
              </a:lnSpc>
            </a:pPr>
            <a:endParaRPr lang="en-US" sz="1600" dirty="0">
              <a:latin typeface="Arial" panose="020B0604020202020204" pitchFamily="34" charset="0"/>
              <a:ea typeface="SimSun" panose="02010600030101010101" pitchFamily="2" charset="-122"/>
              <a:cs typeface="Myanmar Text" panose="020B0502040204020203" pitchFamily="34" charset="0"/>
            </a:endParaRPr>
          </a:p>
          <a:p>
            <a:pPr marL="742950" lvl="1" indent="-285750">
              <a:lnSpc>
                <a:spcPct val="115000"/>
              </a:lnSpc>
              <a:buFont typeface="Arial" panose="020B0604020202020204" pitchFamily="34" charset="0"/>
              <a:buChar char="•"/>
            </a:pPr>
            <a:r>
              <a:rPr lang="en-US" sz="1600" b="1" dirty="0"/>
              <a:t>Create Strong, Complex Passwords</a:t>
            </a:r>
            <a:br>
              <a:rPr lang="en-US" sz="1600" dirty="0"/>
            </a:br>
            <a:r>
              <a:rPr lang="en-US" sz="1600" dirty="0"/>
              <a:t>Use passwords that are at least </a:t>
            </a:r>
            <a:r>
              <a:rPr lang="en-US" sz="1600" b="1" dirty="0"/>
              <a:t>10 characters long</a:t>
            </a:r>
            <a:r>
              <a:rPr lang="en-US" sz="1600" dirty="0"/>
              <a:t> and include:</a:t>
            </a:r>
          </a:p>
          <a:p>
            <a:pPr lvl="1">
              <a:lnSpc>
                <a:spcPct val="115000"/>
              </a:lnSpc>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a:p>
            <a:pPr marL="1200150" lvl="2" indent="-285750">
              <a:lnSpc>
                <a:spcPct val="115000"/>
              </a:lnSpc>
              <a:buFont typeface="Arial" panose="020B0604020202020204" pitchFamily="34" charset="0"/>
              <a:buChar char="•"/>
            </a:pPr>
            <a:r>
              <a:rPr lang="en-US" sz="1600" dirty="0">
                <a:effectLst/>
                <a:latin typeface="Arial" panose="020B0604020202020204" pitchFamily="34" charset="0"/>
                <a:ea typeface="SimSun" panose="02010600030101010101" pitchFamily="2" charset="-122"/>
                <a:cs typeface="Myanmar Text" panose="020B0502040204020203" pitchFamily="34" charset="0"/>
              </a:rPr>
              <a:t>At least one uppercase letter (A–Z)</a:t>
            </a:r>
          </a:p>
          <a:p>
            <a:pPr marL="1200150" lvl="2" indent="-285750">
              <a:lnSpc>
                <a:spcPct val="115000"/>
              </a:lnSpc>
              <a:buFont typeface="Arial" panose="020B0604020202020204" pitchFamily="34" charset="0"/>
              <a:buChar char="•"/>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a:p>
            <a:pPr marL="1200150" lvl="2" indent="-285750">
              <a:lnSpc>
                <a:spcPct val="115000"/>
              </a:lnSpc>
              <a:buFont typeface="Arial" panose="020B0604020202020204" pitchFamily="34" charset="0"/>
              <a:buChar char="•"/>
            </a:pPr>
            <a:r>
              <a:rPr lang="en-US" sz="1600" dirty="0">
                <a:effectLst/>
                <a:latin typeface="Arial" panose="020B0604020202020204" pitchFamily="34" charset="0"/>
                <a:ea typeface="SimSun" panose="02010600030101010101" pitchFamily="2" charset="-122"/>
                <a:cs typeface="Myanmar Text" panose="020B0502040204020203" pitchFamily="34" charset="0"/>
              </a:rPr>
              <a:t>At least one lowercase letter (a–z)</a:t>
            </a:r>
          </a:p>
          <a:p>
            <a:pPr marL="1200150" lvl="2" indent="-285750">
              <a:lnSpc>
                <a:spcPct val="115000"/>
              </a:lnSpc>
              <a:buFont typeface="Arial" panose="020B0604020202020204" pitchFamily="34" charset="0"/>
              <a:buChar char="•"/>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a:p>
            <a:pPr marL="1200150" lvl="2" indent="-285750">
              <a:lnSpc>
                <a:spcPct val="115000"/>
              </a:lnSpc>
              <a:buFont typeface="Arial" panose="020B0604020202020204" pitchFamily="34" charset="0"/>
              <a:buChar char="•"/>
            </a:pPr>
            <a:r>
              <a:rPr lang="en-US" sz="1600" dirty="0">
                <a:effectLst/>
                <a:latin typeface="Arial" panose="020B0604020202020204" pitchFamily="34" charset="0"/>
                <a:ea typeface="SimSun" panose="02010600030101010101" pitchFamily="2" charset="-122"/>
                <a:cs typeface="Myanmar Text" panose="020B0502040204020203" pitchFamily="34" charset="0"/>
              </a:rPr>
              <a:t>At least one number (0–9)</a:t>
            </a:r>
          </a:p>
          <a:p>
            <a:pPr marL="1200150" lvl="2" indent="-285750">
              <a:lnSpc>
                <a:spcPct val="115000"/>
              </a:lnSpc>
              <a:buFont typeface="Arial" panose="020B0604020202020204" pitchFamily="34" charset="0"/>
              <a:buChar char="•"/>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a:p>
            <a:pPr marL="1200150" lvl="2" indent="-285750">
              <a:lnSpc>
                <a:spcPct val="115000"/>
              </a:lnSpc>
              <a:buFont typeface="Arial" panose="020B0604020202020204" pitchFamily="34" charset="0"/>
              <a:buChar char="•"/>
            </a:pPr>
            <a:r>
              <a:rPr lang="en-US" sz="1600" dirty="0">
                <a:effectLst/>
                <a:latin typeface="Arial" panose="020B0604020202020204" pitchFamily="34" charset="0"/>
                <a:ea typeface="SimSun" panose="02010600030101010101" pitchFamily="2" charset="-122"/>
                <a:cs typeface="Myanmar Text" panose="020B0502040204020203" pitchFamily="34" charset="0"/>
              </a:rPr>
              <a:t>At least one special character (e.g., @, #, _, -)</a:t>
            </a:r>
            <a:endParaRPr lang="en-US" sz="1600" dirty="0">
              <a:latin typeface="Arial" panose="020B0604020202020204" pitchFamily="34" charset="0"/>
              <a:ea typeface="SimSun" panose="02010600030101010101" pitchFamily="2" charset="-122"/>
              <a:cs typeface="Myanmar Text" panose="020B0502040204020203" pitchFamily="34" charset="0"/>
            </a:endParaRPr>
          </a:p>
          <a:p>
            <a:pPr lvl="2">
              <a:lnSpc>
                <a:spcPct val="115000"/>
              </a:lnSpc>
            </a:pPr>
            <a:endParaRPr lang="en-US" sz="1600" dirty="0">
              <a:latin typeface="Arial" panose="020B0604020202020204" pitchFamily="34" charset="0"/>
              <a:ea typeface="SimSun" panose="02010600030101010101" pitchFamily="2" charset="-122"/>
              <a:cs typeface="Myanmar Text" panose="020B0502040204020203" pitchFamily="34" charset="0"/>
            </a:endParaRPr>
          </a:p>
          <a:p>
            <a:pPr marL="742950" lvl="1" indent="-285750">
              <a:lnSpc>
                <a:spcPct val="115000"/>
              </a:lnSpc>
              <a:buFont typeface="Arial" panose="020B0604020202020204" pitchFamily="34" charset="0"/>
              <a:buChar char="•"/>
            </a:pPr>
            <a:r>
              <a:rPr lang="en-US" sz="1600" b="1" dirty="0"/>
              <a:t>Use Unique Passwords for Each Account</a:t>
            </a:r>
            <a:br>
              <a:rPr lang="en-US" sz="1600" dirty="0"/>
            </a:br>
            <a:r>
              <a:rPr lang="en-US" sz="1600" dirty="0"/>
              <a:t>Avoid using the same password across multiple services. This limits the damage if one account is compromised.</a:t>
            </a:r>
          </a:p>
          <a:p>
            <a:pPr lvl="1">
              <a:lnSpc>
                <a:spcPct val="115000"/>
              </a:lnSpc>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a:p>
            <a:pPr marL="742950" lvl="1" indent="-285750">
              <a:lnSpc>
                <a:spcPct val="115000"/>
              </a:lnSpc>
              <a:buFont typeface="Arial" panose="020B0604020202020204" pitchFamily="34" charset="0"/>
              <a:buChar char="•"/>
            </a:pPr>
            <a:r>
              <a:rPr lang="en-US" sz="1600" b="1" dirty="0"/>
              <a:t>Start Fresh When Resetting</a:t>
            </a:r>
            <a:br>
              <a:rPr lang="en-US" sz="1600" dirty="0"/>
            </a:br>
            <a:r>
              <a:rPr lang="en-US" sz="1600" dirty="0"/>
              <a:t>Always create a </a:t>
            </a:r>
            <a:r>
              <a:rPr lang="en-US" sz="1600" b="1" dirty="0"/>
              <a:t>new password</a:t>
            </a:r>
            <a:r>
              <a:rPr lang="en-US" sz="1600" dirty="0"/>
              <a:t> when prompted to reset—never reuse old passwords.</a:t>
            </a:r>
            <a:endParaRPr lang="en-US" sz="1600" dirty="0">
              <a:effectLst/>
              <a:latin typeface="Arial" panose="020B0604020202020204" pitchFamily="34" charset="0"/>
              <a:ea typeface="SimSun" panose="02010600030101010101" pitchFamily="2" charset="-122"/>
              <a:cs typeface="Myanmar Text" panose="020B0502040204020203" pitchFamily="34" charset="0"/>
            </a:endParaRPr>
          </a:p>
        </p:txBody>
      </p:sp>
      <p:pic>
        <p:nvPicPr>
          <p:cNvPr id="4" name="Picture 3">
            <a:extLst>
              <a:ext uri="{FF2B5EF4-FFF2-40B4-BE49-F238E27FC236}">
                <a16:creationId xmlns:a16="http://schemas.microsoft.com/office/drawing/2014/main" id="{C51475D7-46AF-AAEC-78C9-5A7EB4C4AB9C}"/>
              </a:ext>
            </a:extLst>
          </p:cNvPr>
          <p:cNvPicPr>
            <a:picLocks noChangeAspect="1"/>
          </p:cNvPicPr>
          <p:nvPr/>
        </p:nvPicPr>
        <p:blipFill>
          <a:blip r:embed="rId2"/>
          <a:stretch>
            <a:fillRect/>
          </a:stretch>
        </p:blipFill>
        <p:spPr>
          <a:xfrm>
            <a:off x="6549655" y="815180"/>
            <a:ext cx="1838627" cy="919314"/>
          </a:xfrm>
          <a:prstGeom prst="rect">
            <a:avLst/>
          </a:prstGeom>
        </p:spPr>
      </p:pic>
    </p:spTree>
    <p:extLst>
      <p:ext uri="{BB962C8B-B14F-4D97-AF65-F5344CB8AC3E}">
        <p14:creationId xmlns:p14="http://schemas.microsoft.com/office/powerpoint/2010/main" val="369671709"/>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026319-05E0-BBFD-CFC5-629EDEA82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77D616-A354-06E8-3BC3-A45B26B49D0F}"/>
              </a:ext>
            </a:extLst>
          </p:cNvPr>
          <p:cNvSpPr>
            <a:spLocks noGrp="1"/>
          </p:cNvSpPr>
          <p:nvPr>
            <p:ph type="title"/>
          </p:nvPr>
        </p:nvSpPr>
        <p:spPr>
          <a:xfrm>
            <a:off x="583475" y="64660"/>
            <a:ext cx="5450518" cy="492689"/>
          </a:xfrm>
          <a:prstGeom prst="rect">
            <a:avLst/>
          </a:prstGeom>
        </p:spPr>
        <p:txBody>
          <a:bodyPr/>
          <a:lstStyle/>
          <a:p>
            <a:r>
              <a:rPr lang="en-GB" dirty="0"/>
              <a:t>Password Safety</a:t>
            </a:r>
          </a:p>
        </p:txBody>
      </p:sp>
      <p:sp>
        <p:nvSpPr>
          <p:cNvPr id="3" name="TextBox 2">
            <a:extLst>
              <a:ext uri="{FF2B5EF4-FFF2-40B4-BE49-F238E27FC236}">
                <a16:creationId xmlns:a16="http://schemas.microsoft.com/office/drawing/2014/main" id="{8372ABE4-DFA6-803E-709E-9FB8376052CA}"/>
              </a:ext>
            </a:extLst>
          </p:cNvPr>
          <p:cNvSpPr txBox="1"/>
          <p:nvPr/>
        </p:nvSpPr>
        <p:spPr>
          <a:xfrm>
            <a:off x="357809" y="848139"/>
            <a:ext cx="8203095" cy="3921586"/>
          </a:xfrm>
          <a:prstGeom prst="rect">
            <a:avLst/>
          </a:prstGeom>
          <a:noFill/>
        </p:spPr>
        <p:txBody>
          <a:bodyPr wrap="square" rtlCol="0">
            <a:spAutoFit/>
          </a:bodyPr>
          <a:lstStyle/>
          <a:p>
            <a:pPr>
              <a:buNone/>
            </a:pPr>
            <a:r>
              <a:rPr lang="en-US" sz="1600" b="1" dirty="0"/>
              <a:t>✅ Password Best Practices: Dos and Don’ts</a:t>
            </a:r>
          </a:p>
          <a:p>
            <a:r>
              <a:rPr lang="en-SG" sz="1600" dirty="0"/>
              <a:t>❌ </a:t>
            </a:r>
            <a:r>
              <a:rPr lang="en-SG" sz="1600" b="1" dirty="0"/>
              <a:t>Don’ts</a:t>
            </a:r>
          </a:p>
          <a:p>
            <a:endParaRPr lang="en-US" sz="1600" dirty="0">
              <a:latin typeface="Arial" panose="020B0604020202020204" pitchFamily="34" charset="0"/>
              <a:ea typeface="SimSun" panose="02010600030101010101" pitchFamily="2" charset="-122"/>
              <a:cs typeface="Myanmar Text" panose="020B0502040204020203" pitchFamily="34" charset="0"/>
            </a:endParaRPr>
          </a:p>
          <a:p>
            <a:pPr marL="285750" indent="-285750">
              <a:lnSpc>
                <a:spcPct val="115000"/>
              </a:lnSpc>
              <a:buFont typeface="Arial" panose="020B0604020202020204" pitchFamily="34" charset="0"/>
              <a:buChar char="•"/>
            </a:pPr>
            <a:r>
              <a:rPr lang="en-US" sz="1600" dirty="0">
                <a:latin typeface="Arial" panose="020B0604020202020204" pitchFamily="34" charset="0"/>
                <a:ea typeface="SimSun" panose="02010600030101010101" pitchFamily="2" charset="-122"/>
                <a:cs typeface="Myanmar Text" panose="020B0502040204020203" pitchFamily="34" charset="0"/>
              </a:rPr>
              <a:t>	</a:t>
            </a:r>
            <a:r>
              <a:rPr lang="en-US" sz="1600" b="1" dirty="0">
                <a:latin typeface="Arial" panose="020B0604020202020204" pitchFamily="34" charset="0"/>
                <a:ea typeface="SimSun" panose="02010600030101010101" pitchFamily="2" charset="-122"/>
                <a:cs typeface="Myanmar Text" panose="020B0502040204020203" pitchFamily="34" charset="0"/>
              </a:rPr>
              <a:t>Don't Use Personal Information as password</a:t>
            </a:r>
          </a:p>
          <a:p>
            <a:pPr>
              <a:lnSpc>
                <a:spcPct val="115000"/>
              </a:lnSpc>
            </a:pPr>
            <a:r>
              <a:rPr lang="en-US" sz="1600" dirty="0">
                <a:latin typeface="Arial" panose="020B0604020202020204" pitchFamily="34" charset="0"/>
                <a:ea typeface="SimSun" panose="02010600030101010101" pitchFamily="2" charset="-122"/>
                <a:cs typeface="Myanmar Text" panose="020B0502040204020203" pitchFamily="34" charset="0"/>
              </a:rPr>
              <a:t>	Avoid passwords that include easily guessed details such as your name, birthdate, 	NRIC number, or phone number.</a:t>
            </a:r>
          </a:p>
          <a:p>
            <a:pPr marL="285750" indent="-285750">
              <a:lnSpc>
                <a:spcPct val="115000"/>
              </a:lnSpc>
              <a:buFont typeface="Arial" panose="020B0604020202020204" pitchFamily="34" charset="0"/>
              <a:buChar char="•"/>
            </a:pPr>
            <a:endParaRPr lang="en-US" sz="1600" dirty="0">
              <a:latin typeface="Arial" panose="020B0604020202020204" pitchFamily="34" charset="0"/>
              <a:ea typeface="SimSun" panose="02010600030101010101" pitchFamily="2" charset="-122"/>
              <a:cs typeface="Myanmar Text" panose="020B0502040204020203" pitchFamily="34" charset="0"/>
            </a:endParaRPr>
          </a:p>
          <a:p>
            <a:pPr marL="285750" indent="-285750">
              <a:lnSpc>
                <a:spcPct val="115000"/>
              </a:lnSpc>
              <a:buFont typeface="Arial" panose="020B0604020202020204" pitchFamily="34" charset="0"/>
              <a:buChar char="•"/>
            </a:pPr>
            <a:r>
              <a:rPr lang="en-US" sz="1600" dirty="0">
                <a:latin typeface="Arial" panose="020B0604020202020204" pitchFamily="34" charset="0"/>
                <a:ea typeface="SimSun" panose="02010600030101010101" pitchFamily="2" charset="-122"/>
                <a:cs typeface="Myanmar Text" panose="020B0502040204020203" pitchFamily="34" charset="0"/>
              </a:rPr>
              <a:t>	</a:t>
            </a:r>
            <a:r>
              <a:rPr lang="en-US" sz="1600" b="1" dirty="0">
                <a:latin typeface="Arial" panose="020B0604020202020204" pitchFamily="34" charset="0"/>
                <a:ea typeface="SimSun" panose="02010600030101010101" pitchFamily="2" charset="-122"/>
                <a:cs typeface="Myanmar Text" panose="020B0502040204020203" pitchFamily="34" charset="0"/>
              </a:rPr>
              <a:t>Don't Reuse Passwords</a:t>
            </a:r>
          </a:p>
          <a:p>
            <a:pPr>
              <a:lnSpc>
                <a:spcPct val="115000"/>
              </a:lnSpc>
            </a:pPr>
            <a:r>
              <a:rPr lang="en-US" sz="1600" dirty="0">
                <a:latin typeface="Arial" panose="020B0604020202020204" pitchFamily="34" charset="0"/>
                <a:ea typeface="SimSun" panose="02010600030101010101" pitchFamily="2" charset="-122"/>
                <a:cs typeface="Myanmar Text" panose="020B0502040204020203" pitchFamily="34" charset="0"/>
              </a:rPr>
              <a:t>	Reusing passwords across accounts increases the risk of a single breach 			leading to multiple account compromises.</a:t>
            </a:r>
          </a:p>
          <a:p>
            <a:pPr marL="285750" indent="-285750">
              <a:lnSpc>
                <a:spcPct val="115000"/>
              </a:lnSpc>
              <a:buFont typeface="Arial" panose="020B0604020202020204" pitchFamily="34" charset="0"/>
              <a:buChar char="•"/>
            </a:pPr>
            <a:endParaRPr lang="en-US" sz="1600" dirty="0">
              <a:latin typeface="Arial" panose="020B0604020202020204" pitchFamily="34" charset="0"/>
              <a:ea typeface="SimSun" panose="02010600030101010101" pitchFamily="2" charset="-122"/>
              <a:cs typeface="Myanmar Text" panose="020B0502040204020203" pitchFamily="34" charset="0"/>
            </a:endParaRPr>
          </a:p>
          <a:p>
            <a:pPr marL="285750" indent="-285750">
              <a:lnSpc>
                <a:spcPct val="115000"/>
              </a:lnSpc>
              <a:buFont typeface="Arial" panose="020B0604020202020204" pitchFamily="34" charset="0"/>
              <a:buChar char="•"/>
            </a:pPr>
            <a:r>
              <a:rPr lang="en-US" sz="1600" dirty="0">
                <a:latin typeface="Arial" panose="020B0604020202020204" pitchFamily="34" charset="0"/>
                <a:ea typeface="SimSun" panose="02010600030101010101" pitchFamily="2" charset="-122"/>
                <a:cs typeface="Myanmar Text" panose="020B0502040204020203" pitchFamily="34" charset="0"/>
              </a:rPr>
              <a:t>	</a:t>
            </a:r>
            <a:r>
              <a:rPr lang="en-US" sz="1600" b="1" dirty="0">
                <a:latin typeface="Arial" panose="020B0604020202020204" pitchFamily="34" charset="0"/>
                <a:ea typeface="SimSun" panose="02010600030101010101" pitchFamily="2" charset="-122"/>
                <a:cs typeface="Myanmar Text" panose="020B0502040204020203" pitchFamily="34" charset="0"/>
              </a:rPr>
              <a:t>Don't Use Simple or Common Passwords</a:t>
            </a:r>
          </a:p>
          <a:p>
            <a:pPr>
              <a:lnSpc>
                <a:spcPct val="115000"/>
              </a:lnSpc>
            </a:pPr>
            <a:r>
              <a:rPr lang="en-US" sz="1600" dirty="0">
                <a:latin typeface="Arial" panose="020B0604020202020204" pitchFamily="34" charset="0"/>
                <a:ea typeface="SimSun" panose="02010600030101010101" pitchFamily="2" charset="-122"/>
                <a:cs typeface="Myanmar Text" panose="020B0502040204020203" pitchFamily="34" charset="0"/>
              </a:rPr>
              <a:t>	Avoid weak passwords like 123456, password, or qwerty, as these are commonly 	targeted in attacks.</a:t>
            </a:r>
            <a:endParaRPr lang="en-US" sz="1600" dirty="0">
              <a:effectLst/>
              <a:latin typeface="Arial" panose="020B0604020202020204" pitchFamily="34" charset="0"/>
              <a:ea typeface="SimSun" panose="02010600030101010101" pitchFamily="2" charset="-122"/>
              <a:cs typeface="Myanmar Text" panose="020B0502040204020203" pitchFamily="34" charset="0"/>
            </a:endParaRPr>
          </a:p>
        </p:txBody>
      </p:sp>
      <p:pic>
        <p:nvPicPr>
          <p:cNvPr id="4" name="Picture 3">
            <a:extLst>
              <a:ext uri="{FF2B5EF4-FFF2-40B4-BE49-F238E27FC236}">
                <a16:creationId xmlns:a16="http://schemas.microsoft.com/office/drawing/2014/main" id="{E376621D-546D-80A0-CA3A-CC249FD73117}"/>
              </a:ext>
            </a:extLst>
          </p:cNvPr>
          <p:cNvPicPr>
            <a:picLocks noChangeAspect="1"/>
          </p:cNvPicPr>
          <p:nvPr/>
        </p:nvPicPr>
        <p:blipFill>
          <a:blip r:embed="rId2"/>
          <a:stretch>
            <a:fillRect/>
          </a:stretch>
        </p:blipFill>
        <p:spPr>
          <a:xfrm>
            <a:off x="4765182" y="4648407"/>
            <a:ext cx="3280893" cy="1583407"/>
          </a:xfrm>
          <a:prstGeom prst="rect">
            <a:avLst/>
          </a:prstGeom>
        </p:spPr>
      </p:pic>
    </p:spTree>
    <p:extLst>
      <p:ext uri="{BB962C8B-B14F-4D97-AF65-F5344CB8AC3E}">
        <p14:creationId xmlns:p14="http://schemas.microsoft.com/office/powerpoint/2010/main" val="2300870004"/>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11648-247B-9079-970C-63B4A2ECB6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731867-13B1-DB23-D81C-1AD91F10FD12}"/>
              </a:ext>
            </a:extLst>
          </p:cNvPr>
          <p:cNvSpPr>
            <a:spLocks noGrp="1"/>
          </p:cNvSpPr>
          <p:nvPr>
            <p:ph type="title"/>
          </p:nvPr>
        </p:nvSpPr>
        <p:spPr>
          <a:xfrm>
            <a:off x="583475" y="64660"/>
            <a:ext cx="5450518" cy="492689"/>
          </a:xfrm>
          <a:prstGeom prst="rect">
            <a:avLst/>
          </a:prstGeom>
        </p:spPr>
        <p:txBody>
          <a:bodyPr/>
          <a:lstStyle/>
          <a:p>
            <a:r>
              <a:rPr lang="en-GB" sz="3200" b="0" cap="none" spc="0" dirty="0">
                <a:ln w="0"/>
                <a:solidFill>
                  <a:srgbClr val="002060"/>
                </a:solidFill>
                <a:effectLst>
                  <a:outerShdw blurRad="38100" dist="19050" dir="2700000" algn="tl" rotWithShape="0">
                    <a:schemeClr val="dk1">
                      <a:alpha val="40000"/>
                    </a:schemeClr>
                  </a:outerShdw>
                </a:effectLst>
              </a:rPr>
              <a:t>What we learnt</a:t>
            </a:r>
          </a:p>
        </p:txBody>
      </p:sp>
      <p:graphicFrame>
        <p:nvGraphicFramePr>
          <p:cNvPr id="4" name="Table 3">
            <a:extLst>
              <a:ext uri="{FF2B5EF4-FFF2-40B4-BE49-F238E27FC236}">
                <a16:creationId xmlns:a16="http://schemas.microsoft.com/office/drawing/2014/main" id="{D9D2CB3F-0859-0981-08BC-8FB4172A0EAF}"/>
              </a:ext>
            </a:extLst>
          </p:cNvPr>
          <p:cNvGraphicFramePr>
            <a:graphicFrameLocks noGrp="1"/>
          </p:cNvGraphicFramePr>
          <p:nvPr>
            <p:extLst>
              <p:ext uri="{D42A27DB-BD31-4B8C-83A1-F6EECF244321}">
                <p14:modId xmlns:p14="http://schemas.microsoft.com/office/powerpoint/2010/main" val="358679"/>
              </p:ext>
            </p:extLst>
          </p:nvPr>
        </p:nvGraphicFramePr>
        <p:xfrm>
          <a:off x="659219" y="1488558"/>
          <a:ext cx="7517218" cy="4155680"/>
        </p:xfrm>
        <a:graphic>
          <a:graphicData uri="http://schemas.openxmlformats.org/drawingml/2006/table">
            <a:tbl>
              <a:tblPr>
                <a:tableStyleId>{5C22544A-7EE6-4342-B048-85BDC9FD1C3A}</a:tableStyleId>
              </a:tblPr>
              <a:tblGrid>
                <a:gridCol w="4061637">
                  <a:extLst>
                    <a:ext uri="{9D8B030D-6E8A-4147-A177-3AD203B41FA5}">
                      <a16:colId xmlns:a16="http://schemas.microsoft.com/office/drawing/2014/main" val="1703925536"/>
                    </a:ext>
                  </a:extLst>
                </a:gridCol>
                <a:gridCol w="3455581">
                  <a:extLst>
                    <a:ext uri="{9D8B030D-6E8A-4147-A177-3AD203B41FA5}">
                      <a16:colId xmlns:a16="http://schemas.microsoft.com/office/drawing/2014/main" val="1817194513"/>
                    </a:ext>
                  </a:extLst>
                </a:gridCol>
              </a:tblGrid>
              <a:tr h="407075">
                <a:tc>
                  <a:txBody>
                    <a:bodyPr/>
                    <a:lstStyle/>
                    <a:p>
                      <a:pPr algn="l" fontAlgn="t"/>
                      <a:r>
                        <a:rPr lang="en-SG" sz="1600" b="1" u="none" strike="noStrike">
                          <a:effectLst/>
                        </a:rPr>
                        <a:t>Do</a:t>
                      </a:r>
                      <a:endParaRPr lang="en-SG" sz="1600" b="1"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SG" sz="1600" b="1" u="none" strike="noStrike" dirty="0">
                          <a:effectLst/>
                        </a:rPr>
                        <a:t>Do Not</a:t>
                      </a:r>
                      <a:endParaRPr lang="en-SG" sz="1600" b="1"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3235183490"/>
                  </a:ext>
                </a:extLst>
              </a:tr>
              <a:tr h="407075">
                <a:tc>
                  <a:txBody>
                    <a:bodyPr/>
                    <a:lstStyle/>
                    <a:p>
                      <a:pPr algn="l" fontAlgn="t"/>
                      <a:r>
                        <a:rPr lang="en-US" sz="1600" u="none" strike="noStrike">
                          <a:effectLst/>
                        </a:rPr>
                        <a:t>Create strong and complex passwords</a:t>
                      </a:r>
                      <a:endParaRPr lang="en-US" sz="16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SG" sz="1600" u="none" strike="noStrike">
                          <a:effectLst/>
                        </a:rPr>
                        <a:t>Never reuse old passwords</a:t>
                      </a:r>
                      <a:endParaRPr lang="en-SG" sz="16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783623763"/>
                  </a:ext>
                </a:extLst>
              </a:tr>
              <a:tr h="814150">
                <a:tc>
                  <a:txBody>
                    <a:bodyPr/>
                    <a:lstStyle/>
                    <a:p>
                      <a:pPr algn="l" fontAlgn="t"/>
                      <a:r>
                        <a:rPr lang="en-US" sz="1600" u="none" strike="noStrike">
                          <a:effectLst/>
                        </a:rPr>
                        <a:t>Use unique passwords for each accounts</a:t>
                      </a:r>
                      <a:endParaRPr lang="en-US" sz="16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600" u="none" strike="noStrike">
                          <a:effectLst/>
                        </a:rPr>
                        <a:t>Do not use the same password across multiple accounts</a:t>
                      </a:r>
                      <a:endParaRPr lang="en-US" sz="16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2530862845"/>
                  </a:ext>
                </a:extLst>
              </a:tr>
              <a:tr h="814150">
                <a:tc>
                  <a:txBody>
                    <a:bodyPr/>
                    <a:lstStyle/>
                    <a:p>
                      <a:pPr algn="l" fontAlgn="t"/>
                      <a:r>
                        <a:rPr lang="en-US" sz="1600" u="none" strike="noStrike">
                          <a:effectLst/>
                        </a:rPr>
                        <a:t>Always create a new password when prompted to reset</a:t>
                      </a:r>
                      <a:endParaRPr lang="en-US" sz="1600" b="0" i="0" u="none" strike="noStrike">
                        <a:solidFill>
                          <a:srgbClr val="000000"/>
                        </a:solidFill>
                        <a:effectLst/>
                        <a:latin typeface="Calibri" panose="020F0502020204030204" pitchFamily="34" charset="0"/>
                      </a:endParaRPr>
                    </a:p>
                  </a:txBody>
                  <a:tcPr marL="6350" marR="6350" marT="6350" marB="0"/>
                </a:tc>
                <a:tc>
                  <a:txBody>
                    <a:bodyPr/>
                    <a:lstStyle/>
                    <a:p>
                      <a:pPr algn="l" fontAlgn="t"/>
                      <a:r>
                        <a:rPr lang="en-US" sz="1600" u="none" strike="noStrike">
                          <a:effectLst/>
                        </a:rPr>
                        <a:t>Do not use personal information as password</a:t>
                      </a:r>
                      <a:endParaRPr lang="en-US" sz="1600" b="0" i="0" u="none" strike="noStrike">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3299058052"/>
                  </a:ext>
                </a:extLst>
              </a:tr>
              <a:tr h="407075">
                <a:tc>
                  <a:txBody>
                    <a:bodyPr/>
                    <a:lstStyle/>
                    <a:p>
                      <a:pPr algn="l" fontAlgn="t"/>
                      <a:r>
                        <a:rPr lang="en-SG" sz="1600" u="none" strike="noStrike" dirty="0">
                          <a:effectLst/>
                        </a:rPr>
                        <a:t> </a:t>
                      </a:r>
                      <a:r>
                        <a:rPr lang="en-US" sz="1600" u="none" strike="noStrike" dirty="0">
                          <a:effectLst/>
                        </a:rPr>
                        <a:t>Use passwords that are at least 10 characters long and include:</a:t>
                      </a:r>
                    </a:p>
                    <a:p>
                      <a:pPr algn="l" fontAlgn="t"/>
                      <a:endParaRPr lang="en-US" sz="1600" u="none" strike="noStrike" dirty="0">
                        <a:effectLst/>
                      </a:endParaRPr>
                    </a:p>
                    <a:p>
                      <a:pPr algn="l" fontAlgn="t"/>
                      <a:r>
                        <a:rPr lang="en-US" sz="1600" u="none" strike="noStrike" dirty="0">
                          <a:effectLst/>
                        </a:rPr>
                        <a:t>- At least one uppercase letter (A–Z)</a:t>
                      </a:r>
                    </a:p>
                    <a:p>
                      <a:pPr algn="l" fontAlgn="t"/>
                      <a:r>
                        <a:rPr lang="en-US" sz="1600" u="none" strike="noStrike" dirty="0">
                          <a:effectLst/>
                        </a:rPr>
                        <a:t>- At least one lowercase letter (a–z)</a:t>
                      </a:r>
                    </a:p>
                    <a:p>
                      <a:pPr algn="l" fontAlgn="t"/>
                      <a:r>
                        <a:rPr lang="en-US" sz="1600" u="none" strike="noStrike" dirty="0">
                          <a:effectLst/>
                        </a:rPr>
                        <a:t>- At least one number (0–9)</a:t>
                      </a:r>
                    </a:p>
                    <a:p>
                      <a:pPr algn="l" fontAlgn="t"/>
                      <a:r>
                        <a:rPr lang="en-US" sz="1600" u="none" strike="noStrike" dirty="0">
                          <a:effectLst/>
                        </a:rPr>
                        <a:t>- At least one special character (e.g., @, #, _, -)</a:t>
                      </a:r>
                      <a:endParaRPr lang="en-SG" sz="1600" b="0" i="0" u="none" strike="noStrike" dirty="0">
                        <a:solidFill>
                          <a:srgbClr val="000000"/>
                        </a:solidFill>
                        <a:effectLst/>
                        <a:latin typeface="Calibri" panose="020F0502020204030204" pitchFamily="34" charset="0"/>
                      </a:endParaRPr>
                    </a:p>
                  </a:txBody>
                  <a:tcPr marL="6350" marR="6350" marT="6350" marB="0"/>
                </a:tc>
                <a:tc>
                  <a:txBody>
                    <a:bodyPr/>
                    <a:lstStyle/>
                    <a:p>
                      <a:pPr algn="l" fontAlgn="t"/>
                      <a:r>
                        <a:rPr lang="en-US" sz="1600" u="none" strike="noStrike" dirty="0">
                          <a:effectLst/>
                        </a:rPr>
                        <a:t>Do not Use Simple or Common Passwords</a:t>
                      </a:r>
                      <a:endParaRPr lang="en-US" sz="1600" b="0" i="0" u="none" strike="noStrike" dirty="0">
                        <a:solidFill>
                          <a:srgbClr val="000000"/>
                        </a:solidFill>
                        <a:effectLst/>
                        <a:latin typeface="Calibri" panose="020F0502020204030204" pitchFamily="34" charset="0"/>
                      </a:endParaRPr>
                    </a:p>
                  </a:txBody>
                  <a:tcPr marL="6350" marR="6350" marT="6350" marB="0"/>
                </a:tc>
                <a:extLst>
                  <a:ext uri="{0D108BD9-81ED-4DB2-BD59-A6C34878D82A}">
                    <a16:rowId xmlns:a16="http://schemas.microsoft.com/office/drawing/2014/main" val="3946683361"/>
                  </a:ext>
                </a:extLst>
              </a:tr>
            </a:tbl>
          </a:graphicData>
        </a:graphic>
      </p:graphicFrame>
      <p:sp>
        <p:nvSpPr>
          <p:cNvPr id="6" name="TextBox 5">
            <a:extLst>
              <a:ext uri="{FF2B5EF4-FFF2-40B4-BE49-F238E27FC236}">
                <a16:creationId xmlns:a16="http://schemas.microsoft.com/office/drawing/2014/main" id="{02F17E6C-FCA9-4BA5-5F05-E5F84DDDE5D9}"/>
              </a:ext>
            </a:extLst>
          </p:cNvPr>
          <p:cNvSpPr txBox="1"/>
          <p:nvPr/>
        </p:nvSpPr>
        <p:spPr>
          <a:xfrm>
            <a:off x="583475" y="1064549"/>
            <a:ext cx="8294914" cy="646331"/>
          </a:xfrm>
          <a:prstGeom prst="rect">
            <a:avLst/>
          </a:prstGeom>
          <a:noFill/>
        </p:spPr>
        <p:txBody>
          <a:bodyPr wrap="square" rtlCol="0">
            <a:spAutoFit/>
          </a:bodyPr>
          <a:lstStyle/>
          <a:p>
            <a:r>
              <a:rPr lang="en-SG" dirty="0"/>
              <a:t>The good practices for password security</a:t>
            </a:r>
            <a:endParaRPr lang="en-SG" dirty="0">
              <a:solidFill>
                <a:srgbClr val="002060"/>
              </a:solidFill>
            </a:endParaRPr>
          </a:p>
          <a:p>
            <a:endParaRPr lang="en-US" dirty="0"/>
          </a:p>
        </p:txBody>
      </p:sp>
    </p:spTree>
    <p:extLst>
      <p:ext uri="{BB962C8B-B14F-4D97-AF65-F5344CB8AC3E}">
        <p14:creationId xmlns:p14="http://schemas.microsoft.com/office/powerpoint/2010/main" val="3147481481"/>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47CFA-72F9-3E65-EA87-C068BE881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0F48A-C3C9-EC9E-5FD8-256883CB1B88}"/>
              </a:ext>
            </a:extLst>
          </p:cNvPr>
          <p:cNvSpPr>
            <a:spLocks noGrp="1"/>
          </p:cNvSpPr>
          <p:nvPr>
            <p:ph type="title"/>
          </p:nvPr>
        </p:nvSpPr>
        <p:spPr>
          <a:xfrm>
            <a:off x="583475" y="64660"/>
            <a:ext cx="5450518" cy="492689"/>
          </a:xfrm>
          <a:prstGeom prst="rect">
            <a:avLst/>
          </a:prstGeom>
        </p:spPr>
        <p:txBody>
          <a:bodyPr/>
          <a:lstStyle/>
          <a:p>
            <a:r>
              <a:rPr lang="en-GB" dirty="0"/>
              <a:t>Password Safety</a:t>
            </a:r>
          </a:p>
        </p:txBody>
      </p:sp>
      <p:pic>
        <p:nvPicPr>
          <p:cNvPr id="6" name="How to Create Strong Passwords and Enable 2FA - 1 (English)">
            <a:hlinkClick r:id="" action="ppaction://media"/>
            <a:extLst>
              <a:ext uri="{FF2B5EF4-FFF2-40B4-BE49-F238E27FC236}">
                <a16:creationId xmlns:a16="http://schemas.microsoft.com/office/drawing/2014/main" id="{9B904826-6840-5D08-91D5-6EAA4AC91DD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08000" y="1227196"/>
            <a:ext cx="8128000" cy="4572000"/>
          </a:xfrm>
          <a:prstGeom prst="rect">
            <a:avLst/>
          </a:prstGeom>
        </p:spPr>
      </p:pic>
      <p:sp>
        <p:nvSpPr>
          <p:cNvPr id="7" name="TextBox 6">
            <a:extLst>
              <a:ext uri="{FF2B5EF4-FFF2-40B4-BE49-F238E27FC236}">
                <a16:creationId xmlns:a16="http://schemas.microsoft.com/office/drawing/2014/main" id="{52A24543-D7F7-34A0-4633-2326D5C2F1F0}"/>
              </a:ext>
            </a:extLst>
          </p:cNvPr>
          <p:cNvSpPr txBox="1"/>
          <p:nvPr/>
        </p:nvSpPr>
        <p:spPr>
          <a:xfrm>
            <a:off x="583475" y="727364"/>
            <a:ext cx="3988525" cy="369332"/>
          </a:xfrm>
          <a:prstGeom prst="rect">
            <a:avLst/>
          </a:prstGeom>
          <a:noFill/>
        </p:spPr>
        <p:txBody>
          <a:bodyPr wrap="square" rtlCol="0">
            <a:spAutoFit/>
          </a:bodyPr>
          <a:lstStyle/>
          <a:p>
            <a:r>
              <a:rPr lang="en-SG" dirty="0"/>
              <a:t>How to create a strong password?</a:t>
            </a:r>
          </a:p>
        </p:txBody>
      </p:sp>
    </p:spTree>
    <p:extLst>
      <p:ext uri="{BB962C8B-B14F-4D97-AF65-F5344CB8AC3E}">
        <p14:creationId xmlns:p14="http://schemas.microsoft.com/office/powerpoint/2010/main" val="621015937"/>
      </p:ext>
    </p:extLst>
  </p:cSld>
  <p:clrMapOvr>
    <a:masterClrMapping/>
  </p:clrMapOvr>
  <mc:AlternateContent xmlns:mc="http://schemas.openxmlformats.org/markup-compatibility/2006" xmlns:p14="http://schemas.microsoft.com/office/powerpoint/2010/main">
    <mc:Choice Requires="p14">
      <p:transition spd="slow" p14:dur="4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33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fullScrn="1">
              <p:cMediaNode vol="80000">
                <p:cTn id="12" fill="hold" display="0">
                  <p:stCondLst>
                    <p:cond delay="indefinite"/>
                  </p:stCondLst>
                </p:cTn>
                <p:tgtEl>
                  <p:spTgt spid="6"/>
                </p:tgtEl>
              </p:cMediaNode>
            </p:vide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1F5DD-7E57-0F75-0AAE-6D170B196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69B2F-94ED-0063-62E9-24E2AFF5ADC9}"/>
              </a:ext>
            </a:extLst>
          </p:cNvPr>
          <p:cNvSpPr>
            <a:spLocks noGrp="1"/>
          </p:cNvSpPr>
          <p:nvPr>
            <p:ph type="title"/>
          </p:nvPr>
        </p:nvSpPr>
        <p:spPr>
          <a:xfrm>
            <a:off x="583475" y="64660"/>
            <a:ext cx="5450518" cy="492689"/>
          </a:xfrm>
          <a:prstGeom prst="rect">
            <a:avLst/>
          </a:prstGeom>
        </p:spPr>
        <p:txBody>
          <a:bodyPr/>
          <a:lstStyle/>
          <a:p>
            <a:r>
              <a:rPr lang="en-GB" dirty="0"/>
              <a:t>Password Safety</a:t>
            </a:r>
          </a:p>
        </p:txBody>
      </p:sp>
      <p:pic>
        <p:nvPicPr>
          <p:cNvPr id="4" name="Picture 3">
            <a:extLst>
              <a:ext uri="{FF2B5EF4-FFF2-40B4-BE49-F238E27FC236}">
                <a16:creationId xmlns:a16="http://schemas.microsoft.com/office/drawing/2014/main" id="{F0ACA55E-9412-2BF6-0476-49EE1D3E0AEA}"/>
              </a:ext>
            </a:extLst>
          </p:cNvPr>
          <p:cNvPicPr>
            <a:picLocks noChangeAspect="1"/>
          </p:cNvPicPr>
          <p:nvPr/>
        </p:nvPicPr>
        <p:blipFill>
          <a:blip r:embed="rId2"/>
          <a:stretch>
            <a:fillRect/>
          </a:stretch>
        </p:blipFill>
        <p:spPr>
          <a:xfrm>
            <a:off x="455836" y="488237"/>
            <a:ext cx="3385364" cy="5071730"/>
          </a:xfrm>
          <a:prstGeom prst="rect">
            <a:avLst/>
          </a:prstGeom>
        </p:spPr>
      </p:pic>
      <p:sp>
        <p:nvSpPr>
          <p:cNvPr id="3" name="Rectangle 2">
            <a:extLst>
              <a:ext uri="{FF2B5EF4-FFF2-40B4-BE49-F238E27FC236}">
                <a16:creationId xmlns:a16="http://schemas.microsoft.com/office/drawing/2014/main" id="{C381EBDB-6C9D-1266-20AE-A133D730F761}"/>
              </a:ext>
            </a:extLst>
          </p:cNvPr>
          <p:cNvSpPr/>
          <p:nvPr/>
        </p:nvSpPr>
        <p:spPr>
          <a:xfrm>
            <a:off x="3876325" y="2551837"/>
            <a:ext cx="4963889" cy="1754326"/>
          </a:xfrm>
          <a:prstGeom prst="rect">
            <a:avLst/>
          </a:prstGeom>
          <a:noFill/>
        </p:spPr>
        <p:txBody>
          <a:bodyPr wrap="square" lIns="91440" tIns="45720" rIns="91440" bIns="45720">
            <a:spAutoFit/>
          </a:bodyPr>
          <a:lstStyle/>
          <a:p>
            <a:pPr algn="ctr"/>
            <a:r>
              <a:rPr lang="en-US" sz="3600" dirty="0">
                <a:solidFill>
                  <a:srgbClr val="0070C0"/>
                </a:solidFill>
              </a:rPr>
              <a:t>Use Strong, Unique Passwords for Every Account.</a:t>
            </a:r>
            <a:endParaRPr lang="en-US" sz="3600" b="0" cap="none" spc="0" dirty="0">
              <a:ln w="0"/>
              <a:solidFill>
                <a:srgbClr val="0070C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3191464210"/>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AA58C-F7FF-AB5C-33DE-C3D5C19805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7F544-1C5E-3CAB-911E-5A0F1596D60E}"/>
              </a:ext>
            </a:extLst>
          </p:cNvPr>
          <p:cNvSpPr>
            <a:spLocks noGrp="1"/>
          </p:cNvSpPr>
          <p:nvPr>
            <p:ph type="title"/>
          </p:nvPr>
        </p:nvSpPr>
        <p:spPr>
          <a:xfrm>
            <a:off x="1432061" y="2924328"/>
            <a:ext cx="6650369" cy="1009343"/>
          </a:xfrm>
          <a:prstGeom prst="rect">
            <a:avLst/>
          </a:prstGeom>
        </p:spPr>
        <p:txBody>
          <a:bodyPr/>
          <a:lstStyle/>
          <a:p>
            <a:r>
              <a:rPr lang="en-GB" dirty="0"/>
              <a:t>Our IT Policies</a:t>
            </a:r>
          </a:p>
        </p:txBody>
      </p:sp>
    </p:spTree>
    <p:extLst>
      <p:ext uri="{BB962C8B-B14F-4D97-AF65-F5344CB8AC3E}">
        <p14:creationId xmlns:p14="http://schemas.microsoft.com/office/powerpoint/2010/main" val="3322203619"/>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40701-7236-4935-24D9-E3BA3B7917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5530E4-43C8-7BF3-958C-D3C8715D7C0E}"/>
              </a:ext>
            </a:extLst>
          </p:cNvPr>
          <p:cNvSpPr>
            <a:spLocks noGrp="1"/>
          </p:cNvSpPr>
          <p:nvPr>
            <p:ph type="title"/>
          </p:nvPr>
        </p:nvSpPr>
        <p:spPr>
          <a:xfrm>
            <a:off x="583475" y="64660"/>
            <a:ext cx="5450518" cy="492689"/>
          </a:xfrm>
          <a:prstGeom prst="rect">
            <a:avLst/>
          </a:prstGeom>
        </p:spPr>
        <p:txBody>
          <a:bodyPr/>
          <a:lstStyle/>
          <a:p>
            <a:pPr lvl="0"/>
            <a:r>
              <a:rPr lang="en-GB" sz="3200" dirty="0"/>
              <a:t>Our IT Policies</a:t>
            </a:r>
            <a:endParaRPr lang="en-SG" sz="3200" dirty="0"/>
          </a:p>
        </p:txBody>
      </p:sp>
      <p:sp>
        <p:nvSpPr>
          <p:cNvPr id="3" name="TextBox 2">
            <a:extLst>
              <a:ext uri="{FF2B5EF4-FFF2-40B4-BE49-F238E27FC236}">
                <a16:creationId xmlns:a16="http://schemas.microsoft.com/office/drawing/2014/main" id="{2AA19C6E-5B4F-6BA5-BC4B-DC482755B7F4}"/>
              </a:ext>
            </a:extLst>
          </p:cNvPr>
          <p:cNvSpPr txBox="1"/>
          <p:nvPr/>
        </p:nvSpPr>
        <p:spPr>
          <a:xfrm>
            <a:off x="357809" y="848139"/>
            <a:ext cx="8203095" cy="2837700"/>
          </a:xfrm>
          <a:prstGeom prst="rect">
            <a:avLst/>
          </a:prstGeom>
          <a:noFill/>
        </p:spPr>
        <p:txBody>
          <a:bodyPr wrap="square" rtlCol="0">
            <a:spAutoFit/>
          </a:bodyPr>
          <a:lstStyle/>
          <a:p>
            <a:pPr>
              <a:lnSpc>
                <a:spcPct val="115000"/>
              </a:lnSpc>
            </a:pPr>
            <a:r>
              <a:rPr lang="en-SG" sz="1600" b="1" dirty="0"/>
              <a:t>Personal Computers and Other Computing Devices</a:t>
            </a:r>
            <a:endParaRPr lang="en-US" sz="1600" b="1" dirty="0">
              <a:effectLst/>
              <a:ea typeface="SimSun" panose="02010600030101010101" pitchFamily="2" charset="-122"/>
              <a:cs typeface="Myanmar Text" panose="020B0502040204020203" pitchFamily="34" charset="0"/>
            </a:endParaRPr>
          </a:p>
          <a:p>
            <a:pPr marL="1200150" lvl="2" indent="-285750">
              <a:buFont typeface="Arial" panose="020B0604020202020204" pitchFamily="34" charset="0"/>
              <a:buChar char="•"/>
            </a:pPr>
            <a:endParaRPr lang="en-SG" sz="1600" dirty="0"/>
          </a:p>
          <a:p>
            <a:pPr marL="1200150" lvl="2" indent="-285750">
              <a:buFont typeface="Arial" panose="020B0604020202020204" pitchFamily="34" charset="0"/>
              <a:buChar char="•"/>
            </a:pPr>
            <a:r>
              <a:rPr lang="en-SG" sz="1600" dirty="0"/>
              <a:t>Laptops/ desktops must have proper anti-virus software installed with anti-virus signatures updated on a regular basis.</a:t>
            </a:r>
          </a:p>
          <a:p>
            <a:pPr lvl="2"/>
            <a:endParaRPr lang="en-SG" sz="1600" dirty="0"/>
          </a:p>
          <a:p>
            <a:pPr marL="1200150" lvl="2" indent="-285750">
              <a:buFont typeface="Arial" panose="020B0604020202020204" pitchFamily="34" charset="0"/>
              <a:buChar char="•"/>
            </a:pPr>
            <a:r>
              <a:rPr lang="en-SG" sz="1600" dirty="0"/>
              <a:t>Laptops/ desktops can be used only after logged in with unique user account ID and password.</a:t>
            </a:r>
          </a:p>
          <a:p>
            <a:pPr lvl="2"/>
            <a:endParaRPr lang="en-SG" sz="1600" dirty="0"/>
          </a:p>
          <a:p>
            <a:pPr marL="1200150" lvl="2" indent="-285750">
              <a:buFont typeface="Arial" panose="020B0604020202020204" pitchFamily="34" charset="0"/>
              <a:buChar char="•"/>
            </a:pPr>
            <a:r>
              <a:rPr lang="en-SG" sz="1600" dirty="0"/>
              <a:t>Devices must be properly secured, and screen locked when left unattended (e.g., during lunch time, toilet break).</a:t>
            </a:r>
          </a:p>
          <a:p>
            <a:pPr lvl="2"/>
            <a:endParaRPr lang="en-SG" sz="1600" dirty="0"/>
          </a:p>
        </p:txBody>
      </p:sp>
    </p:spTree>
    <p:extLst>
      <p:ext uri="{BB962C8B-B14F-4D97-AF65-F5344CB8AC3E}">
        <p14:creationId xmlns:p14="http://schemas.microsoft.com/office/powerpoint/2010/main" val="1660985762"/>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F38E9-E7FA-A3E9-63DA-4C2163B40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9DED51-2B4D-41FD-0B56-E8F89D51233F}"/>
              </a:ext>
            </a:extLst>
          </p:cNvPr>
          <p:cNvSpPr>
            <a:spLocks noGrp="1"/>
          </p:cNvSpPr>
          <p:nvPr>
            <p:ph type="title"/>
          </p:nvPr>
        </p:nvSpPr>
        <p:spPr>
          <a:xfrm>
            <a:off x="583475" y="64660"/>
            <a:ext cx="5450518" cy="492689"/>
          </a:xfrm>
          <a:prstGeom prst="rect">
            <a:avLst/>
          </a:prstGeom>
        </p:spPr>
        <p:txBody>
          <a:bodyPr/>
          <a:lstStyle/>
          <a:p>
            <a:pPr lvl="0"/>
            <a:r>
              <a:rPr lang="en-GB" sz="3200" dirty="0"/>
              <a:t>Our IT Policies</a:t>
            </a:r>
            <a:endParaRPr lang="en-SG" sz="3200" dirty="0"/>
          </a:p>
        </p:txBody>
      </p:sp>
      <p:sp>
        <p:nvSpPr>
          <p:cNvPr id="3" name="TextBox 2">
            <a:extLst>
              <a:ext uri="{FF2B5EF4-FFF2-40B4-BE49-F238E27FC236}">
                <a16:creationId xmlns:a16="http://schemas.microsoft.com/office/drawing/2014/main" id="{CF66E295-EB02-FC24-05B6-6CBB0A4F07D1}"/>
              </a:ext>
            </a:extLst>
          </p:cNvPr>
          <p:cNvSpPr txBox="1"/>
          <p:nvPr/>
        </p:nvSpPr>
        <p:spPr>
          <a:xfrm>
            <a:off x="357809" y="848139"/>
            <a:ext cx="8203095" cy="3350404"/>
          </a:xfrm>
          <a:prstGeom prst="rect">
            <a:avLst/>
          </a:prstGeom>
          <a:noFill/>
        </p:spPr>
        <p:txBody>
          <a:bodyPr wrap="square" rtlCol="0">
            <a:spAutoFit/>
          </a:bodyPr>
          <a:lstStyle/>
          <a:p>
            <a:pPr>
              <a:lnSpc>
                <a:spcPct val="115000"/>
              </a:lnSpc>
            </a:pPr>
            <a:r>
              <a:rPr lang="en-SG" sz="1600" b="1" dirty="0"/>
              <a:t>Personal Computers and Other Computing Devices</a:t>
            </a:r>
            <a:endParaRPr lang="en-US" sz="1600" b="1" dirty="0">
              <a:effectLst/>
              <a:ea typeface="SimSun" panose="02010600030101010101" pitchFamily="2" charset="-122"/>
              <a:cs typeface="Myanmar Text" panose="020B0502040204020203" pitchFamily="34" charset="0"/>
            </a:endParaRPr>
          </a:p>
          <a:p>
            <a:pPr lvl="2"/>
            <a:endParaRPr lang="en-SG" sz="1600" dirty="0"/>
          </a:p>
          <a:p>
            <a:pPr marL="1200150" lvl="2" indent="-285750">
              <a:buFont typeface="Arial" panose="020B0604020202020204" pitchFamily="34" charset="0"/>
              <a:buChar char="•"/>
            </a:pPr>
            <a:r>
              <a:rPr lang="en-SG" sz="1600" dirty="0"/>
              <a:t>All new software installation should have the installer acquired from legitimate source. This to avoid any copyright violations and prevent malware intrusions into the company network.</a:t>
            </a:r>
          </a:p>
          <a:p>
            <a:pPr lvl="2"/>
            <a:endParaRPr lang="en-SG" sz="1600" dirty="0"/>
          </a:p>
          <a:p>
            <a:pPr marL="1200150" lvl="2" indent="-285750">
              <a:buFont typeface="Arial" panose="020B0604020202020204" pitchFamily="34" charset="0"/>
              <a:buChar char="•"/>
            </a:pPr>
            <a:r>
              <a:rPr lang="en-SG" sz="1600" dirty="0"/>
              <a:t>Full disk encryption must be used on hard disk of portable computers (such as notebook computers) and removable storage media.</a:t>
            </a:r>
          </a:p>
          <a:p>
            <a:pPr lvl="2"/>
            <a:endParaRPr lang="en-SG" sz="1600" dirty="0"/>
          </a:p>
          <a:p>
            <a:pPr marL="1200150" lvl="2" indent="-285750">
              <a:buFont typeface="Arial" panose="020B0604020202020204" pitchFamily="34" charset="0"/>
              <a:buChar char="•"/>
            </a:pPr>
            <a:r>
              <a:rPr lang="en-SG" sz="1600" dirty="0"/>
              <a:t>Storing of confidential data in USB devices or cloud storages should be avoided. If need to, the data/documents must be protected with encryption or minimally, passwords.</a:t>
            </a:r>
          </a:p>
          <a:p>
            <a:pPr>
              <a:lnSpc>
                <a:spcPct val="115000"/>
              </a:lnSpc>
            </a:pPr>
            <a:endParaRPr lang="en-US" sz="1600" dirty="0">
              <a:effectLst/>
              <a:ea typeface="SimSun" panose="02010600030101010101" pitchFamily="2" charset="-122"/>
              <a:cs typeface="Myanmar Text" panose="020B0502040204020203" pitchFamily="34" charset="0"/>
            </a:endParaRPr>
          </a:p>
        </p:txBody>
      </p:sp>
    </p:spTree>
    <p:extLst>
      <p:ext uri="{BB962C8B-B14F-4D97-AF65-F5344CB8AC3E}">
        <p14:creationId xmlns:p14="http://schemas.microsoft.com/office/powerpoint/2010/main" val="451430668"/>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398DC-4CB1-9002-567D-8078A435D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163764-AB8F-F7EB-A363-A15727C8222F}"/>
              </a:ext>
            </a:extLst>
          </p:cNvPr>
          <p:cNvSpPr>
            <a:spLocks noGrp="1"/>
          </p:cNvSpPr>
          <p:nvPr>
            <p:ph type="title"/>
          </p:nvPr>
        </p:nvSpPr>
        <p:spPr>
          <a:xfrm>
            <a:off x="583475" y="64660"/>
            <a:ext cx="5450518" cy="492689"/>
          </a:xfrm>
          <a:prstGeom prst="rect">
            <a:avLst/>
          </a:prstGeom>
        </p:spPr>
        <p:txBody>
          <a:bodyPr/>
          <a:lstStyle/>
          <a:p>
            <a:pPr lvl="0"/>
            <a:r>
              <a:rPr lang="en-GB" sz="3200" dirty="0"/>
              <a:t>Our IT Policies</a:t>
            </a:r>
            <a:endParaRPr lang="en-SG" sz="3200" dirty="0"/>
          </a:p>
        </p:txBody>
      </p:sp>
      <p:sp>
        <p:nvSpPr>
          <p:cNvPr id="3" name="TextBox 2">
            <a:extLst>
              <a:ext uri="{FF2B5EF4-FFF2-40B4-BE49-F238E27FC236}">
                <a16:creationId xmlns:a16="http://schemas.microsoft.com/office/drawing/2014/main" id="{2B214F98-C22A-5E51-E96C-C9C1151264B8}"/>
              </a:ext>
            </a:extLst>
          </p:cNvPr>
          <p:cNvSpPr txBox="1"/>
          <p:nvPr/>
        </p:nvSpPr>
        <p:spPr>
          <a:xfrm>
            <a:off x="357809" y="848139"/>
            <a:ext cx="8203095" cy="2739211"/>
          </a:xfrm>
          <a:prstGeom prst="rect">
            <a:avLst/>
          </a:prstGeom>
          <a:noFill/>
        </p:spPr>
        <p:txBody>
          <a:bodyPr wrap="square" rtlCol="0">
            <a:spAutoFit/>
          </a:bodyPr>
          <a:lstStyle/>
          <a:p>
            <a:r>
              <a:rPr lang="en-SG" sz="1600" b="1" dirty="0"/>
              <a:t>Printer/Copier/Fax</a:t>
            </a:r>
          </a:p>
          <a:p>
            <a:pPr lvl="2"/>
            <a:endParaRPr lang="en-SG" dirty="0"/>
          </a:p>
          <a:p>
            <a:pPr marL="1200150" lvl="2" indent="-285750">
              <a:buFont typeface="Arial" panose="020B0604020202020204" pitchFamily="34" charset="0"/>
              <a:buChar char="•"/>
            </a:pPr>
            <a:r>
              <a:rPr lang="en-SG" dirty="0"/>
              <a:t>Collect print outs and faxes as soon as they are printed.</a:t>
            </a:r>
          </a:p>
          <a:p>
            <a:pPr lvl="2"/>
            <a:endParaRPr lang="en-SG" sz="1600" dirty="0"/>
          </a:p>
          <a:p>
            <a:pPr marL="1200150" lvl="2" indent="-285750">
              <a:buFont typeface="Arial" panose="020B0604020202020204" pitchFamily="34" charset="0"/>
              <a:buChar char="•"/>
            </a:pPr>
            <a:r>
              <a:rPr lang="en-SG" dirty="0"/>
              <a:t>Use Secure Print to print confidential and secret documents on common shared printers.</a:t>
            </a:r>
          </a:p>
          <a:p>
            <a:pPr lvl="2"/>
            <a:endParaRPr lang="en-SG" sz="1600" dirty="0"/>
          </a:p>
          <a:p>
            <a:pPr marL="1200150" lvl="2" indent="-285750">
              <a:buFont typeface="Arial" panose="020B0604020202020204" pitchFamily="34" charset="0"/>
              <a:buChar char="•"/>
            </a:pPr>
            <a:r>
              <a:rPr lang="en-SG" dirty="0"/>
              <a:t>Remove (return to owner or destroy) any uncollected printouts and faxes promptly.</a:t>
            </a:r>
          </a:p>
          <a:p>
            <a:pPr lvl="2"/>
            <a:endParaRPr lang="en-SG" sz="1600" dirty="0"/>
          </a:p>
        </p:txBody>
      </p:sp>
    </p:spTree>
    <p:extLst>
      <p:ext uri="{BB962C8B-B14F-4D97-AF65-F5344CB8AC3E}">
        <p14:creationId xmlns:p14="http://schemas.microsoft.com/office/powerpoint/2010/main" val="443026986"/>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A83B1-446B-3882-4EDD-C0A5C91BD1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931BA6-4800-DC91-DFB8-BB753BC3F33E}"/>
              </a:ext>
            </a:extLst>
          </p:cNvPr>
          <p:cNvSpPr>
            <a:spLocks noGrp="1"/>
          </p:cNvSpPr>
          <p:nvPr>
            <p:ph type="title"/>
          </p:nvPr>
        </p:nvSpPr>
        <p:spPr>
          <a:xfrm>
            <a:off x="583475" y="64660"/>
            <a:ext cx="5450518" cy="492689"/>
          </a:xfrm>
          <a:prstGeom prst="rect">
            <a:avLst/>
          </a:prstGeom>
        </p:spPr>
        <p:txBody>
          <a:bodyPr/>
          <a:lstStyle/>
          <a:p>
            <a:pPr lvl="0"/>
            <a:r>
              <a:rPr lang="en-GB" sz="3200" dirty="0"/>
              <a:t>Our IT Policies</a:t>
            </a:r>
            <a:endParaRPr lang="en-SG" sz="3200" dirty="0"/>
          </a:p>
        </p:txBody>
      </p:sp>
      <p:sp>
        <p:nvSpPr>
          <p:cNvPr id="3" name="TextBox 2">
            <a:extLst>
              <a:ext uri="{FF2B5EF4-FFF2-40B4-BE49-F238E27FC236}">
                <a16:creationId xmlns:a16="http://schemas.microsoft.com/office/drawing/2014/main" id="{8AC6A37A-8977-B626-4CDA-B4E4D777888E}"/>
              </a:ext>
            </a:extLst>
          </p:cNvPr>
          <p:cNvSpPr txBox="1"/>
          <p:nvPr/>
        </p:nvSpPr>
        <p:spPr>
          <a:xfrm>
            <a:off x="357809" y="848139"/>
            <a:ext cx="8203095" cy="2246769"/>
          </a:xfrm>
          <a:prstGeom prst="rect">
            <a:avLst/>
          </a:prstGeom>
          <a:noFill/>
        </p:spPr>
        <p:txBody>
          <a:bodyPr wrap="square" rtlCol="0">
            <a:spAutoFit/>
          </a:bodyPr>
          <a:lstStyle/>
          <a:p>
            <a:r>
              <a:rPr lang="en-SG" sz="1600" b="1" dirty="0"/>
              <a:t>Network Usage</a:t>
            </a:r>
          </a:p>
          <a:p>
            <a:pPr lvl="2"/>
            <a:endParaRPr lang="en-SG" dirty="0"/>
          </a:p>
          <a:p>
            <a:pPr marL="1200150" lvl="2" indent="-285750">
              <a:buFont typeface="Arial" panose="020B0604020202020204" pitchFamily="34" charset="0"/>
              <a:buChar char="•"/>
            </a:pPr>
            <a:r>
              <a:rPr lang="en-SG" dirty="0"/>
              <a:t>Network usage is granted for the sole purpose of supporting business activities necessary to carry out job functions.</a:t>
            </a:r>
          </a:p>
          <a:p>
            <a:pPr lvl="2"/>
            <a:endParaRPr lang="en-SG" sz="1600" dirty="0"/>
          </a:p>
          <a:p>
            <a:pPr marL="1200150" lvl="2" indent="-285750">
              <a:buFont typeface="Arial" panose="020B0604020202020204" pitchFamily="34" charset="0"/>
              <a:buChar char="•"/>
            </a:pPr>
            <a:r>
              <a:rPr lang="en-SG" dirty="0"/>
              <a:t>Great care must be taken when downloading files from websites. All downloaded files must be scanned using anti-virus software before use.</a:t>
            </a:r>
          </a:p>
          <a:p>
            <a:pPr lvl="2"/>
            <a:endParaRPr lang="en-SG" sz="1600" dirty="0"/>
          </a:p>
        </p:txBody>
      </p:sp>
    </p:spTree>
    <p:extLst>
      <p:ext uri="{BB962C8B-B14F-4D97-AF65-F5344CB8AC3E}">
        <p14:creationId xmlns:p14="http://schemas.microsoft.com/office/powerpoint/2010/main" val="1057850017"/>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6C3A71-1F68-2B8E-BC40-A4A30305C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5157CA-2896-AA5C-8B31-8CA37D2434F8}"/>
              </a:ext>
            </a:extLst>
          </p:cNvPr>
          <p:cNvSpPr>
            <a:spLocks noGrp="1"/>
          </p:cNvSpPr>
          <p:nvPr>
            <p:ph type="title"/>
          </p:nvPr>
        </p:nvSpPr>
        <p:spPr>
          <a:xfrm>
            <a:off x="583475" y="64660"/>
            <a:ext cx="5450518" cy="492689"/>
          </a:xfrm>
          <a:prstGeom prst="rect">
            <a:avLst/>
          </a:prstGeom>
        </p:spPr>
        <p:txBody>
          <a:bodyPr/>
          <a:lstStyle/>
          <a:p>
            <a:pPr lvl="0"/>
            <a:r>
              <a:rPr lang="en-GB" dirty="0"/>
              <a:t>Our IT Policies</a:t>
            </a:r>
            <a:endParaRPr lang="en-SG" dirty="0"/>
          </a:p>
        </p:txBody>
      </p:sp>
      <p:sp>
        <p:nvSpPr>
          <p:cNvPr id="3" name="TextBox 2">
            <a:extLst>
              <a:ext uri="{FF2B5EF4-FFF2-40B4-BE49-F238E27FC236}">
                <a16:creationId xmlns:a16="http://schemas.microsoft.com/office/drawing/2014/main" id="{3B094E48-1B2D-0BD9-585B-CE13A67996FA}"/>
              </a:ext>
            </a:extLst>
          </p:cNvPr>
          <p:cNvSpPr txBox="1"/>
          <p:nvPr/>
        </p:nvSpPr>
        <p:spPr>
          <a:xfrm>
            <a:off x="357809" y="848139"/>
            <a:ext cx="8203095" cy="3446072"/>
          </a:xfrm>
          <a:prstGeom prst="rect">
            <a:avLst/>
          </a:prstGeom>
          <a:noFill/>
        </p:spPr>
        <p:txBody>
          <a:bodyPr wrap="square" rtlCol="0">
            <a:spAutoFit/>
          </a:bodyPr>
          <a:lstStyle/>
          <a:p>
            <a:pPr>
              <a:lnSpc>
                <a:spcPct val="115000"/>
              </a:lnSpc>
            </a:pPr>
            <a:r>
              <a:rPr lang="en-SG" sz="1600" b="1" dirty="0"/>
              <a:t>Email Usage</a:t>
            </a:r>
          </a:p>
          <a:p>
            <a:pPr>
              <a:lnSpc>
                <a:spcPct val="115000"/>
              </a:lnSpc>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a:p>
            <a:pPr marL="1200150" lvl="2" indent="-285750">
              <a:buFont typeface="Arial" panose="020B0604020202020204" pitchFamily="34" charset="0"/>
              <a:buChar char="•"/>
            </a:pPr>
            <a:r>
              <a:rPr lang="en-SG" dirty="0"/>
              <a:t>Ensure all personal data or sensitive information and files to be sent is correct, relevant, and secure when sending, and these data/files must be protected with encryption.</a:t>
            </a:r>
          </a:p>
          <a:p>
            <a:pPr lvl="2"/>
            <a:endParaRPr lang="en-SG" dirty="0"/>
          </a:p>
          <a:p>
            <a:pPr marL="1200150" lvl="2" indent="-285750">
              <a:buFont typeface="Arial" panose="020B0604020202020204" pitchFamily="34" charset="0"/>
              <a:buChar char="•"/>
            </a:pPr>
            <a:r>
              <a:rPr lang="en-SG" dirty="0"/>
              <a:t>Company email accounts are to be primarily used for business related purposes.</a:t>
            </a:r>
          </a:p>
          <a:p>
            <a:pPr lvl="2"/>
            <a:endParaRPr lang="en-SG" dirty="0"/>
          </a:p>
          <a:p>
            <a:pPr marL="1200150" lvl="2" indent="-285750">
              <a:buFont typeface="Arial" panose="020B0604020202020204" pitchFamily="34" charset="0"/>
              <a:buChar char="•"/>
            </a:pPr>
            <a:r>
              <a:rPr lang="en-SG" dirty="0"/>
              <a:t>Auto forwarding of company emails to any addresses other than those used by the company is prohibited.</a:t>
            </a:r>
          </a:p>
          <a:p>
            <a:pPr>
              <a:lnSpc>
                <a:spcPct val="115000"/>
              </a:lnSpc>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p:txBody>
      </p:sp>
    </p:spTree>
    <p:extLst>
      <p:ext uri="{BB962C8B-B14F-4D97-AF65-F5344CB8AC3E}">
        <p14:creationId xmlns:p14="http://schemas.microsoft.com/office/powerpoint/2010/main" val="9082792"/>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B969-C6A4-ACA4-42DF-97A564312E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DE534-CDCA-8881-043F-95234FF21C7A}"/>
              </a:ext>
            </a:extLst>
          </p:cNvPr>
          <p:cNvSpPr>
            <a:spLocks noGrp="1"/>
          </p:cNvSpPr>
          <p:nvPr>
            <p:ph type="title"/>
          </p:nvPr>
        </p:nvSpPr>
        <p:spPr>
          <a:xfrm>
            <a:off x="583474" y="64660"/>
            <a:ext cx="7601301" cy="492689"/>
          </a:xfrm>
          <a:prstGeom prst="rect">
            <a:avLst/>
          </a:prstGeom>
        </p:spPr>
        <p:txBody>
          <a:bodyPr/>
          <a:lstStyle/>
          <a:p>
            <a:pPr lvl="0"/>
            <a:r>
              <a:rPr lang="en-GB" dirty="0"/>
              <a:t>Our IT Policies</a:t>
            </a:r>
            <a:endParaRPr lang="en-SG" dirty="0"/>
          </a:p>
        </p:txBody>
      </p:sp>
      <p:sp>
        <p:nvSpPr>
          <p:cNvPr id="3" name="TextBox 2">
            <a:extLst>
              <a:ext uri="{FF2B5EF4-FFF2-40B4-BE49-F238E27FC236}">
                <a16:creationId xmlns:a16="http://schemas.microsoft.com/office/drawing/2014/main" id="{B1CF766A-FADB-0ACB-482A-B13C84711EAF}"/>
              </a:ext>
            </a:extLst>
          </p:cNvPr>
          <p:cNvSpPr txBox="1"/>
          <p:nvPr/>
        </p:nvSpPr>
        <p:spPr>
          <a:xfrm>
            <a:off x="357809" y="848139"/>
            <a:ext cx="8203095" cy="5491247"/>
          </a:xfrm>
          <a:prstGeom prst="rect">
            <a:avLst/>
          </a:prstGeom>
          <a:noFill/>
        </p:spPr>
        <p:txBody>
          <a:bodyPr wrap="square" rtlCol="0">
            <a:spAutoFit/>
          </a:bodyPr>
          <a:lstStyle/>
          <a:p>
            <a:pPr marL="285750" indent="-285750">
              <a:buFont typeface="Arial" panose="020B0604020202020204" pitchFamily="34" charset="0"/>
              <a:buChar char="•"/>
            </a:pPr>
            <a:r>
              <a:rPr lang="en-SG" dirty="0"/>
              <a:t>Company issued IDs / passwords ensure that only authorised employees can access company resources.</a:t>
            </a:r>
          </a:p>
          <a:p>
            <a:pPr marL="285750" indent="-285750">
              <a:buFont typeface="Arial" panose="020B0604020202020204" pitchFamily="34" charset="0"/>
              <a:buChar char="•"/>
            </a:pPr>
            <a:endParaRPr lang="en-SG" dirty="0"/>
          </a:p>
          <a:p>
            <a:pPr marL="285750" indent="-285750">
              <a:buFont typeface="Arial" panose="020B0604020202020204" pitchFamily="34" charset="0"/>
              <a:buChar char="•"/>
            </a:pPr>
            <a:r>
              <a:rPr lang="en-SG" dirty="0"/>
              <a:t>User accounts must not be shared.</a:t>
            </a:r>
          </a:p>
          <a:p>
            <a:pPr marL="285750" indent="-285750">
              <a:buFont typeface="Arial" panose="020B0604020202020204" pitchFamily="34" charset="0"/>
              <a:buChar char="•"/>
            </a:pPr>
            <a:endParaRPr lang="en-SG" dirty="0"/>
          </a:p>
          <a:p>
            <a:pPr marL="285750" indent="-285750">
              <a:buFont typeface="Arial" panose="020B0604020202020204" pitchFamily="34" charset="0"/>
              <a:buChar char="•"/>
            </a:pPr>
            <a:r>
              <a:rPr lang="en-SG" dirty="0"/>
              <a:t>Employees are required to create a strong password containing at least 10 alphanumeric characters that meets the defined complexity requirements. A password is considered complex if it is made up of at least one character from all of the following 4 groups:</a:t>
            </a:r>
          </a:p>
          <a:p>
            <a:pPr marL="285750" indent="-285750">
              <a:buFont typeface="Arial" panose="020B0604020202020204" pitchFamily="34" charset="0"/>
              <a:buChar char="•"/>
            </a:pPr>
            <a:endParaRPr lang="en-SG" dirty="0"/>
          </a:p>
          <a:p>
            <a:pPr marL="1257300" lvl="2" indent="-342900">
              <a:buAutoNum type="alphaLcParenR"/>
            </a:pPr>
            <a:r>
              <a:rPr lang="en-SG" dirty="0"/>
              <a:t>digits (0 to 9),</a:t>
            </a:r>
          </a:p>
          <a:p>
            <a:pPr lvl="2"/>
            <a:r>
              <a:rPr lang="en-SG" dirty="0"/>
              <a:t>b) uppercase alphabets, </a:t>
            </a:r>
          </a:p>
          <a:p>
            <a:pPr lvl="2"/>
            <a:r>
              <a:rPr lang="en-SG" dirty="0"/>
              <a:t>c) lowercase alphabets, and </a:t>
            </a:r>
          </a:p>
          <a:p>
            <a:pPr lvl="2"/>
            <a:r>
              <a:rPr lang="en-SG" dirty="0"/>
              <a:t>d) special character (e.g., @ or &amp;). </a:t>
            </a:r>
          </a:p>
          <a:p>
            <a:pPr marL="285750" indent="-285750">
              <a:buFont typeface="Arial" panose="020B0604020202020204" pitchFamily="34" charset="0"/>
              <a:buChar char="•"/>
            </a:pPr>
            <a:endParaRPr lang="en-SG" dirty="0"/>
          </a:p>
          <a:p>
            <a:pPr marL="285750" indent="-285750">
              <a:buFont typeface="Arial" panose="020B0604020202020204" pitchFamily="34" charset="0"/>
              <a:buChar char="•"/>
            </a:pPr>
            <a:r>
              <a:rPr lang="en-SG" sz="1600" dirty="0"/>
              <a:t>All user account creation and changes of permission must be approved by the relevant Heads of Department (HODs).</a:t>
            </a:r>
          </a:p>
          <a:p>
            <a:pPr marL="285750" indent="-285750">
              <a:buFont typeface="Arial" panose="020B0604020202020204" pitchFamily="34" charset="0"/>
              <a:buChar char="•"/>
            </a:pPr>
            <a:endParaRPr lang="en-SG" sz="1600" dirty="0"/>
          </a:p>
          <a:p>
            <a:pPr marL="285750" indent="-285750">
              <a:buFont typeface="Arial" panose="020B0604020202020204" pitchFamily="34" charset="0"/>
              <a:buChar char="•"/>
            </a:pPr>
            <a:r>
              <a:rPr lang="en-SG" sz="1600" dirty="0"/>
              <a:t>Avoid using the same password for different accounts.</a:t>
            </a:r>
          </a:p>
          <a:p>
            <a:pPr>
              <a:lnSpc>
                <a:spcPct val="115000"/>
              </a:lnSpc>
            </a:pPr>
            <a:endParaRPr lang="en-US" sz="1600" dirty="0">
              <a:effectLst/>
              <a:latin typeface="Arial" panose="020B0604020202020204" pitchFamily="34" charset="0"/>
              <a:ea typeface="SimSun" panose="02010600030101010101" pitchFamily="2" charset="-122"/>
              <a:cs typeface="Myanmar Text" panose="020B0502040204020203" pitchFamily="34" charset="0"/>
            </a:endParaRPr>
          </a:p>
        </p:txBody>
      </p:sp>
    </p:spTree>
    <p:extLst>
      <p:ext uri="{BB962C8B-B14F-4D97-AF65-F5344CB8AC3E}">
        <p14:creationId xmlns:p14="http://schemas.microsoft.com/office/powerpoint/2010/main" val="395481736"/>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6D10F-C82B-9D7D-BE0D-18C6FCE175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C904B1-855B-DEC8-E285-1B081E0475D2}"/>
              </a:ext>
            </a:extLst>
          </p:cNvPr>
          <p:cNvSpPr>
            <a:spLocks noGrp="1"/>
          </p:cNvSpPr>
          <p:nvPr>
            <p:ph type="title"/>
          </p:nvPr>
        </p:nvSpPr>
        <p:spPr>
          <a:xfrm>
            <a:off x="583475" y="64660"/>
            <a:ext cx="7834384" cy="492689"/>
          </a:xfrm>
          <a:prstGeom prst="rect">
            <a:avLst/>
          </a:prstGeom>
        </p:spPr>
        <p:txBody>
          <a:bodyPr/>
          <a:lstStyle/>
          <a:p>
            <a:pPr lvl="0"/>
            <a:r>
              <a:rPr lang="en-GB" dirty="0"/>
              <a:t>Our IT Policies</a:t>
            </a:r>
            <a:endParaRPr lang="en-SG" dirty="0"/>
          </a:p>
        </p:txBody>
      </p:sp>
      <p:sp>
        <p:nvSpPr>
          <p:cNvPr id="3" name="TextBox 2">
            <a:extLst>
              <a:ext uri="{FF2B5EF4-FFF2-40B4-BE49-F238E27FC236}">
                <a16:creationId xmlns:a16="http://schemas.microsoft.com/office/drawing/2014/main" id="{4909B5E5-D18F-EF0D-761B-F1FDD85E2630}"/>
              </a:ext>
            </a:extLst>
          </p:cNvPr>
          <p:cNvSpPr txBox="1"/>
          <p:nvPr/>
        </p:nvSpPr>
        <p:spPr>
          <a:xfrm>
            <a:off x="384703" y="848139"/>
            <a:ext cx="8203095" cy="1477328"/>
          </a:xfrm>
          <a:prstGeom prst="rect">
            <a:avLst/>
          </a:prstGeom>
          <a:noFill/>
        </p:spPr>
        <p:txBody>
          <a:bodyPr wrap="square" rtlCol="0">
            <a:spAutoFit/>
          </a:bodyPr>
          <a:lstStyle/>
          <a:p>
            <a:r>
              <a:rPr lang="en-US" b="1" dirty="0"/>
              <a:t>Please refer to our intranet for the most up-to-date information.</a:t>
            </a:r>
            <a:br>
              <a:rPr lang="en-US" dirty="0"/>
            </a:br>
            <a:r>
              <a:rPr lang="en-US" dirty="0"/>
              <a:t>You can access it via our intranet or through the following link:</a:t>
            </a:r>
          </a:p>
          <a:p>
            <a:endParaRPr lang="en-SG" dirty="0"/>
          </a:p>
          <a:p>
            <a:r>
              <a:rPr lang="en-SG" dirty="0">
                <a:hlinkClick r:id="rId2"/>
              </a:rPr>
              <a:t>https://intranet.cbm.com.sg/wp-content/uploads/Information-Security-Policy-for-end-users-DPTM-30th-May-2025.pdf</a:t>
            </a:r>
            <a:r>
              <a:rPr lang="en-SG" dirty="0"/>
              <a:t> </a:t>
            </a:r>
          </a:p>
        </p:txBody>
      </p:sp>
      <p:pic>
        <p:nvPicPr>
          <p:cNvPr id="7" name="Picture 6">
            <a:extLst>
              <a:ext uri="{FF2B5EF4-FFF2-40B4-BE49-F238E27FC236}">
                <a16:creationId xmlns:a16="http://schemas.microsoft.com/office/drawing/2014/main" id="{95347FC1-9C99-554E-E3C6-D38CD5A6D3CB}"/>
              </a:ext>
            </a:extLst>
          </p:cNvPr>
          <p:cNvPicPr>
            <a:picLocks noChangeAspect="1"/>
          </p:cNvPicPr>
          <p:nvPr/>
        </p:nvPicPr>
        <p:blipFill>
          <a:blip r:embed="rId3"/>
          <a:stretch>
            <a:fillRect/>
          </a:stretch>
        </p:blipFill>
        <p:spPr>
          <a:xfrm>
            <a:off x="808075" y="2616257"/>
            <a:ext cx="4964315" cy="3330613"/>
          </a:xfrm>
          <a:prstGeom prst="rect">
            <a:avLst/>
          </a:prstGeom>
        </p:spPr>
      </p:pic>
    </p:spTree>
    <p:extLst>
      <p:ext uri="{BB962C8B-B14F-4D97-AF65-F5344CB8AC3E}">
        <p14:creationId xmlns:p14="http://schemas.microsoft.com/office/powerpoint/2010/main" val="3442158268"/>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AD6B4-25AA-D7C6-DF92-CB38DD9AD3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0D0C60-036A-92A7-8E60-AB8102A6A01C}"/>
              </a:ext>
            </a:extLst>
          </p:cNvPr>
          <p:cNvSpPr>
            <a:spLocks noGrp="1"/>
          </p:cNvSpPr>
          <p:nvPr>
            <p:ph type="title"/>
          </p:nvPr>
        </p:nvSpPr>
        <p:spPr>
          <a:xfrm>
            <a:off x="583475" y="64660"/>
            <a:ext cx="5450518" cy="492689"/>
          </a:xfrm>
          <a:prstGeom prst="rect">
            <a:avLst/>
          </a:prstGeom>
        </p:spPr>
        <p:txBody>
          <a:bodyPr/>
          <a:lstStyle/>
          <a:p>
            <a:r>
              <a:rPr lang="en-GB" dirty="0"/>
              <a:t>Our IT Policies</a:t>
            </a:r>
          </a:p>
        </p:txBody>
      </p:sp>
      <p:pic>
        <p:nvPicPr>
          <p:cNvPr id="4" name="Picture 3">
            <a:extLst>
              <a:ext uri="{FF2B5EF4-FFF2-40B4-BE49-F238E27FC236}">
                <a16:creationId xmlns:a16="http://schemas.microsoft.com/office/drawing/2014/main" id="{FBF1914B-D65B-8616-2D18-4EE17EA2B829}"/>
              </a:ext>
            </a:extLst>
          </p:cNvPr>
          <p:cNvPicPr>
            <a:picLocks noChangeAspect="1"/>
          </p:cNvPicPr>
          <p:nvPr/>
        </p:nvPicPr>
        <p:blipFill>
          <a:blip r:embed="rId2"/>
          <a:stretch>
            <a:fillRect/>
          </a:stretch>
        </p:blipFill>
        <p:spPr>
          <a:xfrm>
            <a:off x="306213" y="557349"/>
            <a:ext cx="3578457" cy="5358809"/>
          </a:xfrm>
          <a:prstGeom prst="rect">
            <a:avLst/>
          </a:prstGeom>
        </p:spPr>
      </p:pic>
      <p:sp>
        <p:nvSpPr>
          <p:cNvPr id="3" name="Rectangle 2">
            <a:extLst>
              <a:ext uri="{FF2B5EF4-FFF2-40B4-BE49-F238E27FC236}">
                <a16:creationId xmlns:a16="http://schemas.microsoft.com/office/drawing/2014/main" id="{FA83FF1F-FDC9-B5FB-5F34-0123A6588916}"/>
              </a:ext>
            </a:extLst>
          </p:cNvPr>
          <p:cNvSpPr/>
          <p:nvPr/>
        </p:nvSpPr>
        <p:spPr>
          <a:xfrm>
            <a:off x="3766166" y="1528593"/>
            <a:ext cx="5236432" cy="2585323"/>
          </a:xfrm>
          <a:prstGeom prst="rect">
            <a:avLst/>
          </a:prstGeom>
          <a:noFill/>
        </p:spPr>
        <p:txBody>
          <a:bodyPr wrap="square" lIns="91440" tIns="45720" rIns="91440" bIns="45720">
            <a:spAutoFit/>
          </a:bodyPr>
          <a:lstStyle/>
          <a:p>
            <a:pPr algn="ctr"/>
            <a:r>
              <a:rPr lang="en-US" sz="5400" dirty="0">
                <a:solidFill>
                  <a:srgbClr val="0070C0"/>
                </a:solidFill>
              </a:rPr>
              <a:t>Step Away? </a:t>
            </a:r>
          </a:p>
          <a:p>
            <a:pPr algn="ctr"/>
            <a:r>
              <a:rPr lang="en-US" sz="5400" dirty="0">
                <a:solidFill>
                  <a:srgbClr val="0070C0"/>
                </a:solidFill>
              </a:rPr>
              <a:t>Lock It First — Just Like Your Car.</a:t>
            </a:r>
            <a:endParaRPr lang="en-US" sz="5400" b="0" cap="none" spc="0" dirty="0">
              <a:ln w="0"/>
              <a:solidFill>
                <a:srgbClr val="0070C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2399212544"/>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92CA9-A5F3-37F3-AFE7-39FE66FC80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2EF53-5624-2EED-3878-D8A55BBD9337}"/>
              </a:ext>
            </a:extLst>
          </p:cNvPr>
          <p:cNvSpPr>
            <a:spLocks noGrp="1"/>
          </p:cNvSpPr>
          <p:nvPr>
            <p:ph type="title"/>
          </p:nvPr>
        </p:nvSpPr>
        <p:spPr>
          <a:xfrm>
            <a:off x="1432061" y="2924328"/>
            <a:ext cx="6650369" cy="1009343"/>
          </a:xfrm>
          <a:prstGeom prst="rect">
            <a:avLst/>
          </a:prstGeom>
        </p:spPr>
        <p:txBody>
          <a:bodyPr/>
          <a:lstStyle/>
          <a:p>
            <a:r>
              <a:rPr lang="en-GB" dirty="0"/>
              <a:t>Device Management </a:t>
            </a:r>
          </a:p>
        </p:txBody>
      </p:sp>
    </p:spTree>
    <p:extLst>
      <p:ext uri="{BB962C8B-B14F-4D97-AF65-F5344CB8AC3E}">
        <p14:creationId xmlns:p14="http://schemas.microsoft.com/office/powerpoint/2010/main" val="2732339387"/>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A5506-DDB5-3B3C-9638-9C01BA732C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51A6AF-4F42-3138-C416-4E6AA8B54FC9}"/>
              </a:ext>
            </a:extLst>
          </p:cNvPr>
          <p:cNvSpPr>
            <a:spLocks noGrp="1"/>
          </p:cNvSpPr>
          <p:nvPr>
            <p:ph type="title"/>
          </p:nvPr>
        </p:nvSpPr>
        <p:spPr/>
        <p:txBody>
          <a:bodyPr/>
          <a:lstStyle/>
          <a:p>
            <a:r>
              <a:rPr lang="en-GB" dirty="0"/>
              <a:t>Device Management</a:t>
            </a:r>
            <a:endParaRPr lang="en-SG" dirty="0"/>
          </a:p>
        </p:txBody>
      </p:sp>
      <p:sp>
        <p:nvSpPr>
          <p:cNvPr id="3" name="TextBox 2">
            <a:extLst>
              <a:ext uri="{FF2B5EF4-FFF2-40B4-BE49-F238E27FC236}">
                <a16:creationId xmlns:a16="http://schemas.microsoft.com/office/drawing/2014/main" id="{A1E8B740-DF42-97F5-960A-5F7A99A20CCE}"/>
              </a:ext>
            </a:extLst>
          </p:cNvPr>
          <p:cNvSpPr txBox="1"/>
          <p:nvPr/>
        </p:nvSpPr>
        <p:spPr>
          <a:xfrm>
            <a:off x="293437" y="557349"/>
            <a:ext cx="7868992" cy="5632311"/>
          </a:xfrm>
          <a:prstGeom prst="rect">
            <a:avLst/>
          </a:prstGeom>
          <a:noFill/>
        </p:spPr>
        <p:txBody>
          <a:bodyPr wrap="square" rtlCol="0">
            <a:spAutoFit/>
          </a:bodyPr>
          <a:lstStyle/>
          <a:p>
            <a:r>
              <a:rPr lang="en-US" b="1" dirty="0"/>
              <a:t>What Is Device Management and Why It Matters</a:t>
            </a:r>
          </a:p>
          <a:p>
            <a:endParaRPr lang="en-US" dirty="0"/>
          </a:p>
          <a:p>
            <a:pPr marL="285750" indent="-285750">
              <a:buFont typeface="Arial" panose="020B0604020202020204" pitchFamily="34" charset="0"/>
              <a:buChar char="•"/>
            </a:pPr>
            <a:r>
              <a:rPr lang="en-US" dirty="0"/>
              <a:t>Device management means taking care of all the work devices we use—like laptops, desktops, phones, and tablets—to make sure they are safe, up to date, and working properly.</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more people work remotely and use mobile or cloud tools, it's more important than ever to make sure that every device connected to our company network is protected. If a device isn't secure, it could lead to problems like data leaks, hacking, or viruses.</a:t>
            </a:r>
          </a:p>
          <a:p>
            <a:endParaRPr lang="en-US" dirty="0"/>
          </a:p>
          <a:p>
            <a:pPr marL="285750" indent="-285750">
              <a:buFont typeface="Arial" panose="020B0604020202020204" pitchFamily="34" charset="0"/>
              <a:buChar char="•"/>
            </a:pPr>
            <a:r>
              <a:rPr lang="en-US" dirty="0"/>
              <a:t>You can help by:</a:t>
            </a:r>
          </a:p>
          <a:p>
            <a:pPr marL="742950" lvl="1" indent="-285750">
              <a:buFont typeface="Wingdings" panose="05000000000000000000" pitchFamily="2" charset="2"/>
              <a:buChar char="Ø"/>
            </a:pPr>
            <a:r>
              <a:rPr lang="en-US" dirty="0"/>
              <a:t>Keeping your device’s software updated,</a:t>
            </a:r>
          </a:p>
          <a:p>
            <a:pPr marL="742950" lvl="1" indent="-285750">
              <a:buFont typeface="Wingdings" panose="05000000000000000000" pitchFamily="2" charset="2"/>
              <a:buChar char="Ø"/>
            </a:pPr>
            <a:r>
              <a:rPr lang="en-US" dirty="0"/>
              <a:t>Only using apps approved by the company,</a:t>
            </a:r>
          </a:p>
          <a:p>
            <a:pPr marL="742950" lvl="1" indent="-285750">
              <a:buFont typeface="Wingdings" panose="05000000000000000000" pitchFamily="2" charset="2"/>
              <a:buChar char="Ø"/>
            </a:pPr>
            <a:r>
              <a:rPr lang="en-US" dirty="0"/>
              <a:t>Turning on security features like screen locks and encryption, and</a:t>
            </a:r>
          </a:p>
          <a:p>
            <a:pPr marL="742950" lvl="1" indent="-285750">
              <a:buFont typeface="Wingdings" panose="05000000000000000000" pitchFamily="2" charset="2"/>
              <a:buChar char="Ø"/>
            </a:pPr>
            <a:r>
              <a:rPr lang="en-US" dirty="0"/>
              <a:t>Reporting right away if your device is lost or stolen.</a:t>
            </a:r>
          </a:p>
          <a:p>
            <a:endParaRPr lang="en-US" dirty="0"/>
          </a:p>
          <a:p>
            <a:pPr marL="285750" indent="-285750">
              <a:buFont typeface="Arial" panose="020B0604020202020204" pitchFamily="34" charset="0"/>
              <a:buChar char="•"/>
            </a:pPr>
            <a:r>
              <a:rPr lang="en-US" dirty="0"/>
              <a:t>By taking these steps, you help keep company data safe and make sure we all work in a secure environment.</a:t>
            </a:r>
          </a:p>
          <a:p>
            <a:endParaRPr lang="en-US" dirty="0"/>
          </a:p>
        </p:txBody>
      </p:sp>
      <p:pic>
        <p:nvPicPr>
          <p:cNvPr id="5" name="Picture 4">
            <a:extLst>
              <a:ext uri="{FF2B5EF4-FFF2-40B4-BE49-F238E27FC236}">
                <a16:creationId xmlns:a16="http://schemas.microsoft.com/office/drawing/2014/main" id="{7B17784D-DFD7-2372-DAC5-0F6AB078D85D}"/>
              </a:ext>
            </a:extLst>
          </p:cNvPr>
          <p:cNvPicPr>
            <a:picLocks noChangeAspect="1"/>
          </p:cNvPicPr>
          <p:nvPr/>
        </p:nvPicPr>
        <p:blipFill>
          <a:blip r:embed="rId2"/>
          <a:stretch>
            <a:fillRect/>
          </a:stretch>
        </p:blipFill>
        <p:spPr>
          <a:xfrm>
            <a:off x="6619437" y="5613991"/>
            <a:ext cx="1781462" cy="926028"/>
          </a:xfrm>
          <a:prstGeom prst="rect">
            <a:avLst/>
          </a:prstGeom>
        </p:spPr>
      </p:pic>
    </p:spTree>
    <p:extLst>
      <p:ext uri="{BB962C8B-B14F-4D97-AF65-F5344CB8AC3E}">
        <p14:creationId xmlns:p14="http://schemas.microsoft.com/office/powerpoint/2010/main" val="2537730910"/>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CB348-0C22-982F-A619-CC78B83068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E6D39-D684-30E8-AF05-2D22BFD6FE1C}"/>
              </a:ext>
            </a:extLst>
          </p:cNvPr>
          <p:cNvSpPr>
            <a:spLocks noGrp="1"/>
          </p:cNvSpPr>
          <p:nvPr>
            <p:ph type="title"/>
          </p:nvPr>
        </p:nvSpPr>
        <p:spPr/>
        <p:txBody>
          <a:bodyPr/>
          <a:lstStyle/>
          <a:p>
            <a:r>
              <a:rPr lang="en-GB" dirty="0"/>
              <a:t>Device Management</a:t>
            </a:r>
            <a:endParaRPr lang="en-SG" dirty="0"/>
          </a:p>
        </p:txBody>
      </p:sp>
      <p:sp>
        <p:nvSpPr>
          <p:cNvPr id="3" name="TextBox 2">
            <a:extLst>
              <a:ext uri="{FF2B5EF4-FFF2-40B4-BE49-F238E27FC236}">
                <a16:creationId xmlns:a16="http://schemas.microsoft.com/office/drawing/2014/main" id="{C4B16639-134F-696F-E822-D8746B82249B}"/>
              </a:ext>
            </a:extLst>
          </p:cNvPr>
          <p:cNvSpPr txBox="1"/>
          <p:nvPr/>
        </p:nvSpPr>
        <p:spPr>
          <a:xfrm>
            <a:off x="304070" y="622950"/>
            <a:ext cx="7868992" cy="5078313"/>
          </a:xfrm>
          <a:prstGeom prst="rect">
            <a:avLst/>
          </a:prstGeom>
          <a:noFill/>
        </p:spPr>
        <p:txBody>
          <a:bodyPr wrap="square" rtlCol="0">
            <a:spAutoFit/>
          </a:bodyPr>
          <a:lstStyle/>
          <a:p>
            <a:r>
              <a:rPr lang="en-SG" b="1" dirty="0"/>
              <a:t>Device Security Best Practices</a:t>
            </a:r>
          </a:p>
          <a:p>
            <a:endParaRPr lang="en-US" dirty="0"/>
          </a:p>
          <a:p>
            <a:pPr marL="285750" indent="-285750">
              <a:buFont typeface="Arial" panose="020B0604020202020204" pitchFamily="34" charset="0"/>
              <a:buChar char="•"/>
            </a:pPr>
            <a:r>
              <a:rPr lang="en-US" dirty="0"/>
              <a:t>Lock your screen whenever you step away from your computer, even briefly. Regularly check the back of your device for any unfamiliar or unauthorized USB devices.</a:t>
            </a:r>
          </a:p>
          <a:p>
            <a:endParaRPr lang="en-US" dirty="0"/>
          </a:p>
          <a:p>
            <a:pPr marL="285750" indent="-285750">
              <a:buFont typeface="Arial" panose="020B0604020202020204" pitchFamily="34" charset="0"/>
              <a:buChar char="•"/>
            </a:pPr>
            <a:r>
              <a:rPr lang="en-US" dirty="0"/>
              <a:t>Never leave passwords written on sticky notes near your workstation. Use a secure password manager instead.</a:t>
            </a:r>
          </a:p>
          <a:p>
            <a:endParaRPr lang="en-US" dirty="0"/>
          </a:p>
          <a:p>
            <a:pPr marL="285750" indent="-285750">
              <a:buFont typeface="Arial" panose="020B0604020202020204" pitchFamily="34" charset="0"/>
              <a:buChar char="•"/>
            </a:pPr>
            <a:r>
              <a:rPr lang="en-US" dirty="0"/>
              <a:t>If your device is lost or stolen, immediately change the passwords for all your accounts and report the incident to your IT or security team.</a:t>
            </a:r>
          </a:p>
          <a:p>
            <a:endParaRPr lang="en-US" dirty="0"/>
          </a:p>
          <a:p>
            <a:pPr marL="285750" indent="-285750">
              <a:buFont typeface="Arial" panose="020B0604020202020204" pitchFamily="34" charset="0"/>
              <a:buChar char="•"/>
            </a:pPr>
            <a:r>
              <a:rPr lang="en-US" dirty="0"/>
              <a:t>When traveling, avoid leaving your devices unattended in hotel rooms. Use a safe or carry them with you whenever possible.</a:t>
            </a:r>
          </a:p>
          <a:p>
            <a:endParaRPr lang="en-US" dirty="0"/>
          </a:p>
          <a:p>
            <a:pPr marL="285750" indent="-285750">
              <a:buFont typeface="Arial" panose="020B0604020202020204" pitchFamily="34" charset="0"/>
              <a:buChar char="•"/>
            </a:pPr>
            <a:r>
              <a:rPr lang="en-US" dirty="0"/>
              <a:t>Download applications only from official company websites or verified sources, rather than relying on general app store searches that may lead to malicious or fake versions.</a:t>
            </a:r>
          </a:p>
        </p:txBody>
      </p:sp>
    </p:spTree>
    <p:extLst>
      <p:ext uri="{BB962C8B-B14F-4D97-AF65-F5344CB8AC3E}">
        <p14:creationId xmlns:p14="http://schemas.microsoft.com/office/powerpoint/2010/main" val="2137757934"/>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71D62-1F58-DE3D-2937-D161356750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CB2F9E-1982-A0BB-9B66-1FF8D25E5228}"/>
              </a:ext>
            </a:extLst>
          </p:cNvPr>
          <p:cNvSpPr>
            <a:spLocks noGrp="1"/>
          </p:cNvSpPr>
          <p:nvPr>
            <p:ph type="title"/>
          </p:nvPr>
        </p:nvSpPr>
        <p:spPr/>
        <p:txBody>
          <a:bodyPr/>
          <a:lstStyle/>
          <a:p>
            <a:r>
              <a:rPr lang="en-GB" dirty="0"/>
              <a:t>Device Management</a:t>
            </a:r>
            <a:endParaRPr lang="en-SG" dirty="0"/>
          </a:p>
        </p:txBody>
      </p:sp>
      <p:sp>
        <p:nvSpPr>
          <p:cNvPr id="3" name="TextBox 2">
            <a:extLst>
              <a:ext uri="{FF2B5EF4-FFF2-40B4-BE49-F238E27FC236}">
                <a16:creationId xmlns:a16="http://schemas.microsoft.com/office/drawing/2014/main" id="{E7D283C0-2672-A6C2-64C8-FB4543029172}"/>
              </a:ext>
            </a:extLst>
          </p:cNvPr>
          <p:cNvSpPr txBox="1"/>
          <p:nvPr/>
        </p:nvSpPr>
        <p:spPr>
          <a:xfrm>
            <a:off x="304070" y="622950"/>
            <a:ext cx="7868992" cy="4801314"/>
          </a:xfrm>
          <a:prstGeom prst="rect">
            <a:avLst/>
          </a:prstGeom>
          <a:noFill/>
        </p:spPr>
        <p:txBody>
          <a:bodyPr wrap="square" rtlCol="0">
            <a:spAutoFit/>
          </a:bodyPr>
          <a:lstStyle/>
          <a:p>
            <a:r>
              <a:rPr lang="en-SG" b="1" dirty="0"/>
              <a:t>Mobile &amp; </a:t>
            </a:r>
            <a:r>
              <a:rPr lang="en-SG" b="1" dirty="0" err="1"/>
              <a:t>WiFi</a:t>
            </a:r>
            <a:r>
              <a:rPr lang="en-SG" b="1" dirty="0"/>
              <a:t> Security Tips</a:t>
            </a:r>
            <a:endParaRPr lang="en-US" b="1" dirty="0"/>
          </a:p>
          <a:p>
            <a:endParaRPr lang="en-US" dirty="0"/>
          </a:p>
          <a:p>
            <a:pPr marL="285750" indent="-285750">
              <a:buFont typeface="Arial" panose="020B0604020202020204" pitchFamily="34" charset="0"/>
              <a:buChar char="•"/>
            </a:pPr>
            <a:r>
              <a:rPr lang="en-US" b="1" dirty="0"/>
              <a:t>Be cautious of lookalike apps </a:t>
            </a:r>
            <a:r>
              <a:rPr lang="en-US" dirty="0"/>
              <a:t>— Not every app in the App Store is legitimate, even if it appears official. Always verify the developer and read reviews before downloading.</a:t>
            </a:r>
          </a:p>
          <a:p>
            <a:endParaRPr lang="en-US" dirty="0"/>
          </a:p>
          <a:p>
            <a:pPr marL="285750" indent="-285750">
              <a:buFont typeface="Arial" panose="020B0604020202020204" pitchFamily="34" charset="0"/>
              <a:buChar char="•"/>
            </a:pPr>
            <a:r>
              <a:rPr lang="en-US" b="1" dirty="0"/>
              <a:t>Limit app permissions </a:t>
            </a:r>
            <a:r>
              <a:rPr lang="en-US" dirty="0"/>
              <a:t>— Apps and widgets often request access to more data than they need. Only grant permissions that are essential for the app’s functionality.</a:t>
            </a:r>
          </a:p>
          <a:p>
            <a:endParaRPr lang="en-US" dirty="0"/>
          </a:p>
          <a:p>
            <a:pPr marL="285750" indent="-285750">
              <a:buFont typeface="Arial" panose="020B0604020202020204" pitchFamily="34" charset="0"/>
              <a:buChar char="•"/>
            </a:pPr>
            <a:r>
              <a:rPr lang="en-US" b="1" dirty="0"/>
              <a:t>Verify public Wi-Fi networks </a:t>
            </a:r>
            <a:r>
              <a:rPr lang="en-US" dirty="0"/>
              <a:t>— When connecting to public Wi-Fi, confirm the exact network name with the business offering it to avoid falling victim to spoofed networks.</a:t>
            </a:r>
          </a:p>
          <a:p>
            <a:endParaRPr lang="en-US" dirty="0"/>
          </a:p>
          <a:p>
            <a:pPr marL="285750" indent="-285750">
              <a:buFont typeface="Arial" panose="020B0604020202020204" pitchFamily="34" charset="0"/>
              <a:buChar char="•"/>
            </a:pPr>
            <a:r>
              <a:rPr lang="en-US" b="1" dirty="0"/>
              <a:t>Avoid sensitive transactions on public Wi-Fi </a:t>
            </a:r>
            <a:r>
              <a:rPr lang="en-US" dirty="0"/>
              <a:t>— Refrain from activities like online banking, entering credit card details, or accessing confidential work information while on unsecured public networks.</a:t>
            </a:r>
          </a:p>
        </p:txBody>
      </p:sp>
    </p:spTree>
    <p:extLst>
      <p:ext uri="{BB962C8B-B14F-4D97-AF65-F5344CB8AC3E}">
        <p14:creationId xmlns:p14="http://schemas.microsoft.com/office/powerpoint/2010/main" val="1882667723"/>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47CFA-72F9-3E65-EA87-C068BE8814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D0F48A-C3C9-EC9E-5FD8-256883CB1B88}"/>
              </a:ext>
            </a:extLst>
          </p:cNvPr>
          <p:cNvSpPr>
            <a:spLocks noGrp="1"/>
          </p:cNvSpPr>
          <p:nvPr>
            <p:ph type="title"/>
          </p:nvPr>
        </p:nvSpPr>
        <p:spPr>
          <a:xfrm>
            <a:off x="583475" y="64660"/>
            <a:ext cx="5450518" cy="492689"/>
          </a:xfrm>
          <a:prstGeom prst="rect">
            <a:avLst/>
          </a:prstGeom>
        </p:spPr>
        <p:txBody>
          <a:bodyPr/>
          <a:lstStyle/>
          <a:p>
            <a:r>
              <a:rPr lang="en-GB" dirty="0"/>
              <a:t>Device Management</a:t>
            </a:r>
          </a:p>
        </p:txBody>
      </p:sp>
      <p:pic>
        <p:nvPicPr>
          <p:cNvPr id="4" name="How to Choose An Anti-Virus Software and Enable Automatic Software Updates">
            <a:hlinkClick r:id="" action="ppaction://media"/>
            <a:extLst>
              <a:ext uri="{FF2B5EF4-FFF2-40B4-BE49-F238E27FC236}">
                <a16:creationId xmlns:a16="http://schemas.microsoft.com/office/drawing/2014/main" id="{40F0E796-4597-5F93-7407-8BA83263685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3475" y="1522817"/>
            <a:ext cx="7516327" cy="4227934"/>
          </a:xfrm>
          <a:prstGeom prst="rect">
            <a:avLst/>
          </a:prstGeom>
        </p:spPr>
      </p:pic>
      <p:sp>
        <p:nvSpPr>
          <p:cNvPr id="5" name="TextBox 4">
            <a:extLst>
              <a:ext uri="{FF2B5EF4-FFF2-40B4-BE49-F238E27FC236}">
                <a16:creationId xmlns:a16="http://schemas.microsoft.com/office/drawing/2014/main" id="{AD7D4723-B3CF-F1CB-3B7A-34D0B1BB0F1D}"/>
              </a:ext>
            </a:extLst>
          </p:cNvPr>
          <p:cNvSpPr txBox="1"/>
          <p:nvPr/>
        </p:nvSpPr>
        <p:spPr>
          <a:xfrm>
            <a:off x="583475" y="922583"/>
            <a:ext cx="8443567" cy="369332"/>
          </a:xfrm>
          <a:prstGeom prst="rect">
            <a:avLst/>
          </a:prstGeom>
          <a:noFill/>
        </p:spPr>
        <p:txBody>
          <a:bodyPr wrap="square" rtlCol="0">
            <a:spAutoFit/>
          </a:bodyPr>
          <a:lstStyle/>
          <a:p>
            <a:r>
              <a:rPr lang="en-US" altLang="en-US" b="1" dirty="0">
                <a:cs typeface="Arial" panose="020B0604020202020204" pitchFamily="34" charset="0"/>
              </a:rPr>
              <a:t>How to Choose An Anti-Virus Software and Enable Automatic Software Updates</a:t>
            </a:r>
            <a:r>
              <a:rPr lang="en-SG" dirty="0"/>
              <a:t>?</a:t>
            </a:r>
          </a:p>
        </p:txBody>
      </p:sp>
    </p:spTree>
    <p:extLst>
      <p:ext uri="{BB962C8B-B14F-4D97-AF65-F5344CB8AC3E}">
        <p14:creationId xmlns:p14="http://schemas.microsoft.com/office/powerpoint/2010/main" val="4179406647"/>
      </p:ext>
    </p:extLst>
  </p:cSld>
  <p:clrMapOvr>
    <a:masterClrMapping/>
  </p:clrMapOvr>
  <mc:AlternateContent xmlns:mc="http://schemas.openxmlformats.org/markup-compatibility/2006" xmlns:p14="http://schemas.microsoft.com/office/powerpoint/2010/main">
    <mc:Choice Requires="p14">
      <p:transition spd="slow" p14:dur="4000" advClick="0" advTm="4000"/>
    </mc:Choice>
    <mc:Fallback xmlns="">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82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fullScrn="1">
              <p:cMediaNode vol="80000">
                <p:cTn id="12" fill="hold" display="0">
                  <p:stCondLst>
                    <p:cond delay="indefinite"/>
                  </p:stCondLst>
                </p:cTn>
                <p:tgtEl>
                  <p:spTgt spid="4"/>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1879D-AF4D-1EE1-8824-24D59A421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D7EE8-DA8A-5407-7E36-3F2D8A137ABC}"/>
              </a:ext>
            </a:extLst>
          </p:cNvPr>
          <p:cNvSpPr>
            <a:spLocks noGrp="1"/>
          </p:cNvSpPr>
          <p:nvPr>
            <p:ph type="title"/>
          </p:nvPr>
        </p:nvSpPr>
        <p:spPr>
          <a:xfrm>
            <a:off x="583475" y="64660"/>
            <a:ext cx="5450518" cy="492689"/>
          </a:xfrm>
          <a:prstGeom prst="rect">
            <a:avLst/>
          </a:prstGeom>
        </p:spPr>
        <p:txBody>
          <a:bodyPr/>
          <a:lstStyle/>
          <a:p>
            <a:r>
              <a:rPr lang="en-GB" dirty="0"/>
              <a:t>Device Management</a:t>
            </a:r>
          </a:p>
        </p:txBody>
      </p:sp>
      <p:pic>
        <p:nvPicPr>
          <p:cNvPr id="6" name="Picture 5">
            <a:extLst>
              <a:ext uri="{FF2B5EF4-FFF2-40B4-BE49-F238E27FC236}">
                <a16:creationId xmlns:a16="http://schemas.microsoft.com/office/drawing/2014/main" id="{35E28F89-CD55-1E90-E1B1-C2DED16AFAA5}"/>
              </a:ext>
            </a:extLst>
          </p:cNvPr>
          <p:cNvPicPr>
            <a:picLocks noChangeAspect="1"/>
          </p:cNvPicPr>
          <p:nvPr/>
        </p:nvPicPr>
        <p:blipFill>
          <a:blip r:embed="rId2"/>
          <a:stretch>
            <a:fillRect/>
          </a:stretch>
        </p:blipFill>
        <p:spPr>
          <a:xfrm>
            <a:off x="178482" y="824015"/>
            <a:ext cx="3587684" cy="4640811"/>
          </a:xfrm>
          <a:prstGeom prst="rect">
            <a:avLst/>
          </a:prstGeom>
        </p:spPr>
      </p:pic>
      <p:sp>
        <p:nvSpPr>
          <p:cNvPr id="7" name="Rectangle 6">
            <a:extLst>
              <a:ext uri="{FF2B5EF4-FFF2-40B4-BE49-F238E27FC236}">
                <a16:creationId xmlns:a16="http://schemas.microsoft.com/office/drawing/2014/main" id="{C63D51D8-E592-790E-366B-25020B1ED5B3}"/>
              </a:ext>
            </a:extLst>
          </p:cNvPr>
          <p:cNvSpPr/>
          <p:nvPr/>
        </p:nvSpPr>
        <p:spPr>
          <a:xfrm>
            <a:off x="4159941" y="1234217"/>
            <a:ext cx="4072379" cy="3416320"/>
          </a:xfrm>
          <a:prstGeom prst="rect">
            <a:avLst/>
          </a:prstGeom>
          <a:noFill/>
        </p:spPr>
        <p:txBody>
          <a:bodyPr wrap="square" lIns="91440" tIns="45720" rIns="91440" bIns="45720">
            <a:spAutoFit/>
          </a:bodyPr>
          <a:lstStyle/>
          <a:p>
            <a:pPr algn="ctr"/>
            <a:r>
              <a:rPr lang="en-US" sz="3600" dirty="0">
                <a:solidFill>
                  <a:srgbClr val="0070C0"/>
                </a:solidFill>
              </a:rPr>
              <a:t>Secure Data Begins with Secure Connections — Avoid Sensitive Transactions on Public Wi-Fi.</a:t>
            </a:r>
            <a:endParaRPr lang="en-US" sz="3600" b="0" cap="none" spc="0" dirty="0">
              <a:ln w="0"/>
              <a:solidFill>
                <a:srgbClr val="0070C0"/>
              </a:solidFill>
              <a:effectLst>
                <a:reflection blurRad="6350" stA="53000" endA="300" endPos="35500" dir="5400000" sy="-90000" algn="bl" rotWithShape="0"/>
              </a:effectLst>
            </a:endParaRPr>
          </a:p>
        </p:txBody>
      </p:sp>
    </p:spTree>
    <p:extLst>
      <p:ext uri="{BB962C8B-B14F-4D97-AF65-F5344CB8AC3E}">
        <p14:creationId xmlns:p14="http://schemas.microsoft.com/office/powerpoint/2010/main" val="2370012023"/>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669A1-CD6F-35CD-D1BD-D967C3C55E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F5E62-9B97-C013-D1EE-81B5AE3A8A29}"/>
              </a:ext>
            </a:extLst>
          </p:cNvPr>
          <p:cNvSpPr>
            <a:spLocks noGrp="1"/>
          </p:cNvSpPr>
          <p:nvPr>
            <p:ph type="title"/>
          </p:nvPr>
        </p:nvSpPr>
        <p:spPr>
          <a:xfrm>
            <a:off x="1432061" y="2924328"/>
            <a:ext cx="6650369" cy="1009343"/>
          </a:xfrm>
          <a:prstGeom prst="rect">
            <a:avLst/>
          </a:prstGeom>
        </p:spPr>
        <p:txBody>
          <a:bodyPr/>
          <a:lstStyle/>
          <a:p>
            <a:r>
              <a:rPr lang="en-GB" dirty="0"/>
              <a:t>Data Management</a:t>
            </a:r>
          </a:p>
        </p:txBody>
      </p:sp>
    </p:spTree>
    <p:extLst>
      <p:ext uri="{BB962C8B-B14F-4D97-AF65-F5344CB8AC3E}">
        <p14:creationId xmlns:p14="http://schemas.microsoft.com/office/powerpoint/2010/main" val="3801156667"/>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76818-7831-8980-4C3D-64E684A2A8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43896E-8B03-0676-A610-D812288F5120}"/>
              </a:ext>
            </a:extLst>
          </p:cNvPr>
          <p:cNvSpPr>
            <a:spLocks noGrp="1"/>
          </p:cNvSpPr>
          <p:nvPr>
            <p:ph type="title"/>
          </p:nvPr>
        </p:nvSpPr>
        <p:spPr/>
        <p:txBody>
          <a:bodyPr/>
          <a:lstStyle/>
          <a:p>
            <a:r>
              <a:rPr lang="en-GB" dirty="0"/>
              <a:t>Data Management</a:t>
            </a:r>
            <a:endParaRPr lang="en-SG" dirty="0"/>
          </a:p>
        </p:txBody>
      </p:sp>
      <p:sp>
        <p:nvSpPr>
          <p:cNvPr id="5" name="TextBox 4">
            <a:extLst>
              <a:ext uri="{FF2B5EF4-FFF2-40B4-BE49-F238E27FC236}">
                <a16:creationId xmlns:a16="http://schemas.microsoft.com/office/drawing/2014/main" id="{13C56F77-5655-586A-EFA3-2E59467C844A}"/>
              </a:ext>
            </a:extLst>
          </p:cNvPr>
          <p:cNvSpPr txBox="1"/>
          <p:nvPr/>
        </p:nvSpPr>
        <p:spPr>
          <a:xfrm>
            <a:off x="219040" y="843677"/>
            <a:ext cx="8560525" cy="4801314"/>
          </a:xfrm>
          <a:prstGeom prst="rect">
            <a:avLst/>
          </a:prstGeom>
          <a:noFill/>
        </p:spPr>
        <p:txBody>
          <a:bodyPr wrap="square" rtlCol="0">
            <a:spAutoFit/>
          </a:bodyPr>
          <a:lstStyle/>
          <a:p>
            <a:r>
              <a:rPr lang="en-US" b="1" dirty="0"/>
              <a:t>What Is Data Management and Why It’s Important</a:t>
            </a:r>
          </a:p>
          <a:p>
            <a:endParaRPr lang="en-US" dirty="0"/>
          </a:p>
          <a:p>
            <a:pPr marL="285750" indent="-285750">
              <a:buFont typeface="Arial" panose="020B0604020202020204" pitchFamily="34" charset="0"/>
              <a:buChar char="•"/>
            </a:pPr>
            <a:r>
              <a:rPr lang="en-US" dirty="0"/>
              <a:t>Data management is about taking care of important information—like employee records, customer details, financial reports, and business files—so it’s correct, safe, and easy to find when needed.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we rely more on digital information, it’s important to manage our data properly to avoid mistakes, stay in line with privacy rules, and prevent data leaks or loss.</a:t>
            </a:r>
          </a:p>
          <a:p>
            <a:endParaRPr lang="en-US" dirty="0"/>
          </a:p>
          <a:p>
            <a:pPr marL="1200150" lvl="2" indent="-285750">
              <a:buFont typeface="Wingdings" panose="05000000000000000000" pitchFamily="2" charset="2"/>
              <a:buChar char="Ø"/>
            </a:pPr>
            <a:r>
              <a:rPr lang="en-US" dirty="0"/>
              <a:t>Everyone has a role to play. You can help by:</a:t>
            </a:r>
          </a:p>
          <a:p>
            <a:pPr marL="1200150" lvl="2" indent="-285750">
              <a:buFont typeface="Wingdings" panose="05000000000000000000" pitchFamily="2" charset="2"/>
              <a:buChar char="Ø"/>
            </a:pPr>
            <a:r>
              <a:rPr lang="en-US" dirty="0"/>
              <a:t>Saving files only in secure, approved places,</a:t>
            </a:r>
          </a:p>
          <a:p>
            <a:pPr marL="1200150" lvl="2" indent="-285750">
              <a:buFont typeface="Wingdings" panose="05000000000000000000" pitchFamily="2" charset="2"/>
              <a:buChar char="Ø"/>
            </a:pPr>
            <a:r>
              <a:rPr lang="en-US" dirty="0"/>
              <a:t>Sharing information only through official, safe channels,</a:t>
            </a:r>
          </a:p>
          <a:p>
            <a:pPr marL="1200150" lvl="2" indent="-285750">
              <a:buFont typeface="Wingdings" panose="05000000000000000000" pitchFamily="2" charset="2"/>
              <a:buChar char="Ø"/>
            </a:pPr>
            <a:r>
              <a:rPr lang="en-US" dirty="0"/>
              <a:t>Protecting sensitive data with passwords or encryption, and</a:t>
            </a:r>
          </a:p>
          <a:p>
            <a:pPr marL="1200150" lvl="2" indent="-285750">
              <a:buFont typeface="Wingdings" panose="05000000000000000000" pitchFamily="2" charset="2"/>
              <a:buChar char="Ø"/>
            </a:pPr>
            <a:r>
              <a:rPr lang="en-US" dirty="0"/>
              <a:t>Deleting files safely when they’re no longer needed.</a:t>
            </a:r>
          </a:p>
          <a:p>
            <a:endParaRPr lang="en-US" dirty="0"/>
          </a:p>
          <a:p>
            <a:pPr marL="285750" indent="-285750">
              <a:buFont typeface="Arial" panose="020B0604020202020204" pitchFamily="34" charset="0"/>
              <a:buChar char="•"/>
            </a:pPr>
            <a:r>
              <a:rPr lang="en-US" dirty="0"/>
              <a:t>By handling data the right way, we keep our company running smoothly, protect people’s privacy, and build trust.</a:t>
            </a:r>
          </a:p>
        </p:txBody>
      </p:sp>
      <p:pic>
        <p:nvPicPr>
          <p:cNvPr id="4" name="Picture 3">
            <a:extLst>
              <a:ext uri="{FF2B5EF4-FFF2-40B4-BE49-F238E27FC236}">
                <a16:creationId xmlns:a16="http://schemas.microsoft.com/office/drawing/2014/main" id="{FFAEE921-A0B8-0E48-B19A-87D6C55B6BA2}"/>
              </a:ext>
            </a:extLst>
          </p:cNvPr>
          <p:cNvPicPr>
            <a:picLocks noChangeAspect="1"/>
          </p:cNvPicPr>
          <p:nvPr/>
        </p:nvPicPr>
        <p:blipFill>
          <a:blip r:embed="rId2"/>
          <a:stretch>
            <a:fillRect/>
          </a:stretch>
        </p:blipFill>
        <p:spPr>
          <a:xfrm>
            <a:off x="7134447" y="5660292"/>
            <a:ext cx="1327218" cy="708062"/>
          </a:xfrm>
          <a:prstGeom prst="rect">
            <a:avLst/>
          </a:prstGeom>
        </p:spPr>
      </p:pic>
    </p:spTree>
    <p:extLst>
      <p:ext uri="{BB962C8B-B14F-4D97-AF65-F5344CB8AC3E}">
        <p14:creationId xmlns:p14="http://schemas.microsoft.com/office/powerpoint/2010/main" val="3573375087"/>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DF6A69-84C6-49C1-E5ED-9180694E6F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F1F222-CB6A-B4C1-3FDA-06413D6D378D}"/>
              </a:ext>
            </a:extLst>
          </p:cNvPr>
          <p:cNvSpPr>
            <a:spLocks noGrp="1"/>
          </p:cNvSpPr>
          <p:nvPr>
            <p:ph type="title"/>
          </p:nvPr>
        </p:nvSpPr>
        <p:spPr/>
        <p:txBody>
          <a:bodyPr/>
          <a:lstStyle/>
          <a:p>
            <a:r>
              <a:rPr lang="en-GB" dirty="0"/>
              <a:t>Data Management</a:t>
            </a:r>
            <a:endParaRPr lang="en-SG" dirty="0"/>
          </a:p>
        </p:txBody>
      </p:sp>
      <p:sp>
        <p:nvSpPr>
          <p:cNvPr id="5" name="TextBox 4">
            <a:extLst>
              <a:ext uri="{FF2B5EF4-FFF2-40B4-BE49-F238E27FC236}">
                <a16:creationId xmlns:a16="http://schemas.microsoft.com/office/drawing/2014/main" id="{7032B66A-F577-AD8C-4900-25F9A8BBAF61}"/>
              </a:ext>
            </a:extLst>
          </p:cNvPr>
          <p:cNvSpPr txBox="1"/>
          <p:nvPr/>
        </p:nvSpPr>
        <p:spPr>
          <a:xfrm>
            <a:off x="219040" y="843677"/>
            <a:ext cx="8560525" cy="4247317"/>
          </a:xfrm>
          <a:prstGeom prst="rect">
            <a:avLst/>
          </a:prstGeom>
          <a:noFill/>
        </p:spPr>
        <p:txBody>
          <a:bodyPr wrap="square" rtlCol="0">
            <a:spAutoFit/>
          </a:bodyPr>
          <a:lstStyle/>
          <a:p>
            <a:r>
              <a:rPr lang="en-SG" b="1" dirty="0"/>
              <a:t>Best Practices for Handling Sensitive Information</a:t>
            </a:r>
            <a:endParaRPr lang="en-US" b="1" dirty="0"/>
          </a:p>
          <a:p>
            <a:endParaRPr lang="en-US" dirty="0"/>
          </a:p>
          <a:p>
            <a:pPr marL="285750" indent="-285750">
              <a:buFont typeface="Arial" panose="020B0604020202020204" pitchFamily="34" charset="0"/>
              <a:buChar char="•"/>
            </a:pPr>
            <a:r>
              <a:rPr lang="en-US" b="1" dirty="0"/>
              <a:t>Always verify </a:t>
            </a:r>
            <a:r>
              <a:rPr lang="en-US" dirty="0"/>
              <a:t>any request to update bank account or contact information, regardless of the sender or recipient (e.g., vendors, employees, partners). Use a trusted secondary communication channel to confirm authenticity.</a:t>
            </a:r>
          </a:p>
          <a:p>
            <a:endParaRPr lang="en-US" dirty="0"/>
          </a:p>
          <a:p>
            <a:pPr marL="285750" indent="-285750">
              <a:buFont typeface="Arial" panose="020B0604020202020204" pitchFamily="34" charset="0"/>
              <a:buChar char="•"/>
            </a:pPr>
            <a:r>
              <a:rPr lang="en-US" b="1" dirty="0"/>
              <a:t>Use only approved, encrypted communication tools </a:t>
            </a:r>
            <a:r>
              <a:rPr lang="en-US" dirty="0"/>
              <a:t>for sharing regulated or sensitive data. Avoid using unapproved apps or unsecured methods.</a:t>
            </a:r>
          </a:p>
          <a:p>
            <a:endParaRPr lang="en-US" dirty="0"/>
          </a:p>
          <a:p>
            <a:pPr marL="285750" indent="-285750">
              <a:buFont typeface="Arial" panose="020B0604020202020204" pitchFamily="34" charset="0"/>
              <a:buChar char="•"/>
            </a:pPr>
            <a:r>
              <a:rPr lang="en-US" b="1" dirty="0"/>
              <a:t>Never store passwords in plain text </a:t>
            </a:r>
            <a:r>
              <a:rPr lang="en-US" dirty="0"/>
              <a:t>(e.g., spreadsheets, documents). Use a corporate-approved password manager to securely store and manage credentials.</a:t>
            </a:r>
          </a:p>
          <a:p>
            <a:endParaRPr lang="en-US" dirty="0"/>
          </a:p>
          <a:p>
            <a:pPr marL="285750" indent="-285750">
              <a:buFont typeface="Arial" panose="020B0604020202020204" pitchFamily="34" charset="0"/>
              <a:buChar char="•"/>
            </a:pPr>
            <a:r>
              <a:rPr lang="en-US" b="1" dirty="0"/>
              <a:t>Refrain from storing personal or sensitive data on portable devices </a:t>
            </a:r>
            <a:r>
              <a:rPr lang="en-US" dirty="0"/>
              <a:t>such as USB drives. If absolutely necessary, ensure the device is encrypted and approved by your IT/security team.</a:t>
            </a:r>
          </a:p>
        </p:txBody>
      </p:sp>
      <p:pic>
        <p:nvPicPr>
          <p:cNvPr id="4" name="Picture 3">
            <a:extLst>
              <a:ext uri="{FF2B5EF4-FFF2-40B4-BE49-F238E27FC236}">
                <a16:creationId xmlns:a16="http://schemas.microsoft.com/office/drawing/2014/main" id="{05CDA3C9-3402-F1D2-997E-0611C0ADD216}"/>
              </a:ext>
            </a:extLst>
          </p:cNvPr>
          <p:cNvPicPr>
            <a:picLocks noChangeAspect="1"/>
          </p:cNvPicPr>
          <p:nvPr/>
        </p:nvPicPr>
        <p:blipFill>
          <a:blip r:embed="rId2"/>
          <a:stretch>
            <a:fillRect/>
          </a:stretch>
        </p:blipFill>
        <p:spPr>
          <a:xfrm>
            <a:off x="6836734" y="5464568"/>
            <a:ext cx="1630173" cy="878675"/>
          </a:xfrm>
          <a:prstGeom prst="rect">
            <a:avLst/>
          </a:prstGeom>
        </p:spPr>
      </p:pic>
    </p:spTree>
    <p:extLst>
      <p:ext uri="{BB962C8B-B14F-4D97-AF65-F5344CB8AC3E}">
        <p14:creationId xmlns:p14="http://schemas.microsoft.com/office/powerpoint/2010/main" val="34722556"/>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008E4-475A-CBE8-614B-038DA4E0D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69DB5F-37AD-4D53-4076-C788B94A3067}"/>
              </a:ext>
            </a:extLst>
          </p:cNvPr>
          <p:cNvSpPr>
            <a:spLocks noGrp="1"/>
          </p:cNvSpPr>
          <p:nvPr>
            <p:ph type="title"/>
          </p:nvPr>
        </p:nvSpPr>
        <p:spPr/>
        <p:txBody>
          <a:bodyPr/>
          <a:lstStyle/>
          <a:p>
            <a:r>
              <a:rPr lang="en-GB" dirty="0"/>
              <a:t>Data Management</a:t>
            </a:r>
            <a:endParaRPr lang="en-SG" dirty="0"/>
          </a:p>
        </p:txBody>
      </p:sp>
      <p:sp>
        <p:nvSpPr>
          <p:cNvPr id="5" name="TextBox 4">
            <a:extLst>
              <a:ext uri="{FF2B5EF4-FFF2-40B4-BE49-F238E27FC236}">
                <a16:creationId xmlns:a16="http://schemas.microsoft.com/office/drawing/2014/main" id="{2FA1DB1E-1A98-1272-9A66-4729E4F1C4FA}"/>
              </a:ext>
            </a:extLst>
          </p:cNvPr>
          <p:cNvSpPr txBox="1"/>
          <p:nvPr/>
        </p:nvSpPr>
        <p:spPr>
          <a:xfrm>
            <a:off x="219040" y="843677"/>
            <a:ext cx="8560525" cy="5078313"/>
          </a:xfrm>
          <a:prstGeom prst="rect">
            <a:avLst/>
          </a:prstGeom>
          <a:noFill/>
        </p:spPr>
        <p:txBody>
          <a:bodyPr wrap="square" rtlCol="0">
            <a:spAutoFit/>
          </a:bodyPr>
          <a:lstStyle/>
          <a:p>
            <a:r>
              <a:rPr lang="en-US" b="1" dirty="0"/>
              <a:t>Handling Sensitive Documents and Data Securely</a:t>
            </a:r>
          </a:p>
          <a:p>
            <a:endParaRPr lang="en-US" dirty="0"/>
          </a:p>
          <a:p>
            <a:pPr marL="285750" indent="-285750">
              <a:buFont typeface="Arial" panose="020B0604020202020204" pitchFamily="34" charset="0"/>
              <a:buChar char="•"/>
            </a:pPr>
            <a:r>
              <a:rPr lang="en-US" b="1" dirty="0"/>
              <a:t>Do not leave sensitive documents unattended </a:t>
            </a:r>
            <a:r>
              <a:rPr lang="en-US" dirty="0"/>
              <a:t>in shared or open office areas. Always store them in a locked drawer, cabinet, or other secured location when not in use.</a:t>
            </a:r>
          </a:p>
          <a:p>
            <a:endParaRPr lang="en-US" dirty="0"/>
          </a:p>
          <a:p>
            <a:pPr marL="285750" indent="-285750">
              <a:buFont typeface="Arial" panose="020B0604020202020204" pitchFamily="34" charset="0"/>
              <a:buChar char="•"/>
            </a:pPr>
            <a:r>
              <a:rPr lang="en-US" b="1" dirty="0"/>
              <a:t>Retrieve printouts containing confidential information promptly</a:t>
            </a:r>
            <a:r>
              <a:rPr lang="en-US" dirty="0"/>
              <a:t>, and securely dispose of them using approved shredding or destruction methods once they are no longer needed.</a:t>
            </a:r>
          </a:p>
          <a:p>
            <a:endParaRPr lang="en-US" dirty="0"/>
          </a:p>
          <a:p>
            <a:pPr marL="285750" indent="-285750">
              <a:buFont typeface="Arial" panose="020B0604020202020204" pitchFamily="34" charset="0"/>
              <a:buChar char="•"/>
            </a:pPr>
            <a:r>
              <a:rPr lang="en-US" b="1" dirty="0"/>
              <a:t>Avoid including personal or sensitive client information in the body of an email </a:t>
            </a:r>
            <a:r>
              <a:rPr lang="en-US" dirty="0"/>
              <a:t>unless it has been properly encrypted and approved for transmission.</a:t>
            </a:r>
          </a:p>
          <a:p>
            <a:endParaRPr lang="en-US" dirty="0"/>
          </a:p>
          <a:p>
            <a:pPr marL="285750" indent="-285750">
              <a:buFont typeface="Arial" panose="020B0604020202020204" pitchFamily="34" charset="0"/>
              <a:buChar char="•"/>
            </a:pPr>
            <a:r>
              <a:rPr lang="en-US" b="1" dirty="0"/>
              <a:t>Always verify the recipient's contact details </a:t>
            </a:r>
            <a:r>
              <a:rPr lang="en-US" dirty="0"/>
              <a:t>before sending sensitive information. Confirm the email address or number using a trusted source, and consider calling the recipient in advance using a verified contact method.</a:t>
            </a:r>
          </a:p>
          <a:p>
            <a:endParaRPr lang="en-US" dirty="0"/>
          </a:p>
          <a:p>
            <a:pPr marL="285750" indent="-285750">
              <a:buFont typeface="Arial" panose="020B0604020202020204" pitchFamily="34" charset="0"/>
              <a:buChar char="•"/>
            </a:pPr>
            <a:r>
              <a:rPr lang="en-US" b="1" dirty="0"/>
              <a:t>Maintain an offline backup of important data </a:t>
            </a:r>
            <a:r>
              <a:rPr lang="en-US" dirty="0"/>
              <a:t>by saving it to designated secure storage such as the Q: drive, in accordance with organizational data backup policies.</a:t>
            </a:r>
          </a:p>
        </p:txBody>
      </p:sp>
      <p:pic>
        <p:nvPicPr>
          <p:cNvPr id="4" name="Picture 3">
            <a:extLst>
              <a:ext uri="{FF2B5EF4-FFF2-40B4-BE49-F238E27FC236}">
                <a16:creationId xmlns:a16="http://schemas.microsoft.com/office/drawing/2014/main" id="{9EB5BE0C-F390-6E5B-6E40-14A61D1738B4}"/>
              </a:ext>
            </a:extLst>
          </p:cNvPr>
          <p:cNvPicPr>
            <a:picLocks noChangeAspect="1"/>
          </p:cNvPicPr>
          <p:nvPr/>
        </p:nvPicPr>
        <p:blipFill>
          <a:blip r:embed="rId2"/>
          <a:stretch>
            <a:fillRect/>
          </a:stretch>
        </p:blipFill>
        <p:spPr>
          <a:xfrm>
            <a:off x="6730409" y="385194"/>
            <a:ext cx="1435089" cy="916966"/>
          </a:xfrm>
          <a:prstGeom prst="rect">
            <a:avLst/>
          </a:prstGeom>
        </p:spPr>
      </p:pic>
    </p:spTree>
    <p:extLst>
      <p:ext uri="{BB962C8B-B14F-4D97-AF65-F5344CB8AC3E}">
        <p14:creationId xmlns:p14="http://schemas.microsoft.com/office/powerpoint/2010/main" val="1329568609"/>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8B05F-2CA9-C0F1-46BE-F17E387A7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8EF449-2803-2625-09BF-8FDF3DCD134C}"/>
              </a:ext>
            </a:extLst>
          </p:cNvPr>
          <p:cNvSpPr>
            <a:spLocks noGrp="1"/>
          </p:cNvSpPr>
          <p:nvPr>
            <p:ph type="title"/>
          </p:nvPr>
        </p:nvSpPr>
        <p:spPr>
          <a:xfrm>
            <a:off x="1432061" y="2924328"/>
            <a:ext cx="6650369" cy="1009343"/>
          </a:xfrm>
          <a:prstGeom prst="rect">
            <a:avLst/>
          </a:prstGeom>
        </p:spPr>
        <p:txBody>
          <a:bodyPr/>
          <a:lstStyle/>
          <a:p>
            <a:r>
              <a:rPr lang="en-GB" dirty="0"/>
              <a:t>What We Have Learnt Today</a:t>
            </a:r>
          </a:p>
        </p:txBody>
      </p:sp>
    </p:spTree>
    <p:extLst>
      <p:ext uri="{BB962C8B-B14F-4D97-AF65-F5344CB8AC3E}">
        <p14:creationId xmlns:p14="http://schemas.microsoft.com/office/powerpoint/2010/main" val="963795791"/>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5F315-BE98-FBA9-8F3D-70B7EDF36511}"/>
              </a:ext>
            </a:extLst>
          </p:cNvPr>
          <p:cNvSpPr>
            <a:spLocks noGrp="1"/>
          </p:cNvSpPr>
          <p:nvPr>
            <p:ph type="title"/>
          </p:nvPr>
        </p:nvSpPr>
        <p:spPr/>
        <p:txBody>
          <a:bodyPr/>
          <a:lstStyle/>
          <a:p>
            <a:r>
              <a:rPr lang="en-SG" dirty="0"/>
              <a:t>What We Have Learnt Today</a:t>
            </a:r>
          </a:p>
        </p:txBody>
      </p:sp>
      <p:sp>
        <p:nvSpPr>
          <p:cNvPr id="3" name="TextBox 2">
            <a:extLst>
              <a:ext uri="{FF2B5EF4-FFF2-40B4-BE49-F238E27FC236}">
                <a16:creationId xmlns:a16="http://schemas.microsoft.com/office/drawing/2014/main" id="{E01F152D-7DE9-EE54-AF15-EFFFA0E43F6A}"/>
              </a:ext>
            </a:extLst>
          </p:cNvPr>
          <p:cNvSpPr txBox="1"/>
          <p:nvPr/>
        </p:nvSpPr>
        <p:spPr>
          <a:xfrm>
            <a:off x="386366" y="595986"/>
            <a:ext cx="7868992" cy="5078313"/>
          </a:xfrm>
          <a:prstGeom prst="rect">
            <a:avLst/>
          </a:prstGeom>
          <a:noFill/>
        </p:spPr>
        <p:txBody>
          <a:bodyPr wrap="square" rtlCol="0">
            <a:spAutoFit/>
          </a:bodyPr>
          <a:lstStyle/>
          <a:p>
            <a:r>
              <a:rPr lang="en-US" b="1" dirty="0"/>
              <a:t>Phishing</a:t>
            </a:r>
          </a:p>
          <a:p>
            <a:r>
              <a:rPr lang="en-US" dirty="0"/>
              <a:t>Definition of phishing.</a:t>
            </a:r>
          </a:p>
          <a:p>
            <a:endParaRPr lang="en-US" dirty="0"/>
          </a:p>
          <a:p>
            <a:r>
              <a:rPr lang="en-US" b="1" dirty="0"/>
              <a:t>Email Phishing</a:t>
            </a:r>
          </a:p>
          <a:p>
            <a:r>
              <a:rPr lang="en-US" dirty="0"/>
              <a:t>What is email phishing and how we can protect ourselves from email phishing.</a:t>
            </a:r>
          </a:p>
          <a:p>
            <a:r>
              <a:rPr lang="en-US" dirty="0"/>
              <a:t>How to report phishing emails using PAB.</a:t>
            </a:r>
          </a:p>
          <a:p>
            <a:endParaRPr lang="en-US" dirty="0"/>
          </a:p>
          <a:p>
            <a:r>
              <a:rPr lang="en-US" b="1" dirty="0"/>
              <a:t>Call Phishing</a:t>
            </a:r>
          </a:p>
          <a:p>
            <a:r>
              <a:rPr lang="en-US" dirty="0"/>
              <a:t>What is Vishing and how we can protect ourselves against it.</a:t>
            </a:r>
          </a:p>
          <a:p>
            <a:r>
              <a:rPr lang="en-US" dirty="0"/>
              <a:t>What is SCAMSHEILD is.</a:t>
            </a:r>
          </a:p>
          <a:p>
            <a:endParaRPr lang="en-US" dirty="0"/>
          </a:p>
          <a:p>
            <a:r>
              <a:rPr lang="en-US" b="1" dirty="0"/>
              <a:t>Phishing QR Code</a:t>
            </a:r>
          </a:p>
          <a:p>
            <a:r>
              <a:rPr lang="en-US" dirty="0"/>
              <a:t>What is QR code phishing and how we can protect ourselves from QR code scam.</a:t>
            </a:r>
          </a:p>
          <a:p>
            <a:endParaRPr lang="en-US" dirty="0"/>
          </a:p>
          <a:p>
            <a:r>
              <a:rPr lang="en-US" b="1" dirty="0"/>
              <a:t>Ransomware</a:t>
            </a:r>
          </a:p>
          <a:p>
            <a:r>
              <a:rPr lang="en-US" dirty="0"/>
              <a:t>What is ransomware and what to do if we hit by ransomware.</a:t>
            </a:r>
          </a:p>
          <a:p>
            <a:endParaRPr lang="en-US" dirty="0"/>
          </a:p>
          <a:p>
            <a:endParaRPr lang="en-US" dirty="0"/>
          </a:p>
        </p:txBody>
      </p:sp>
      <p:pic>
        <p:nvPicPr>
          <p:cNvPr id="4" name="Picture 3">
            <a:extLst>
              <a:ext uri="{FF2B5EF4-FFF2-40B4-BE49-F238E27FC236}">
                <a16:creationId xmlns:a16="http://schemas.microsoft.com/office/drawing/2014/main" id="{08E45C9D-5765-5DE9-CFA4-13192A2BFCAF}"/>
              </a:ext>
            </a:extLst>
          </p:cNvPr>
          <p:cNvPicPr>
            <a:picLocks noChangeAspect="1"/>
          </p:cNvPicPr>
          <p:nvPr/>
        </p:nvPicPr>
        <p:blipFill>
          <a:blip r:embed="rId2"/>
          <a:stretch>
            <a:fillRect/>
          </a:stretch>
        </p:blipFill>
        <p:spPr>
          <a:xfrm>
            <a:off x="6751674" y="5327009"/>
            <a:ext cx="2005960" cy="935005"/>
          </a:xfrm>
          <a:prstGeom prst="rect">
            <a:avLst/>
          </a:prstGeom>
        </p:spPr>
      </p:pic>
    </p:spTree>
    <p:extLst>
      <p:ext uri="{BB962C8B-B14F-4D97-AF65-F5344CB8AC3E}">
        <p14:creationId xmlns:p14="http://schemas.microsoft.com/office/powerpoint/2010/main" val="2682588832"/>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B3E90-C343-D4DE-CB67-06879A3A04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29849F-45B1-498F-647C-73A6F683B0C6}"/>
              </a:ext>
            </a:extLst>
          </p:cNvPr>
          <p:cNvSpPr>
            <a:spLocks noGrp="1"/>
          </p:cNvSpPr>
          <p:nvPr>
            <p:ph type="title"/>
          </p:nvPr>
        </p:nvSpPr>
        <p:spPr/>
        <p:txBody>
          <a:bodyPr/>
          <a:lstStyle/>
          <a:p>
            <a:r>
              <a:rPr lang="en-SG" dirty="0"/>
              <a:t>What We Have Learnt Today</a:t>
            </a:r>
          </a:p>
        </p:txBody>
      </p:sp>
      <p:sp>
        <p:nvSpPr>
          <p:cNvPr id="3" name="TextBox 2">
            <a:extLst>
              <a:ext uri="{FF2B5EF4-FFF2-40B4-BE49-F238E27FC236}">
                <a16:creationId xmlns:a16="http://schemas.microsoft.com/office/drawing/2014/main" id="{3B6D5BE3-F16A-94C1-E823-DA18FC04C347}"/>
              </a:ext>
            </a:extLst>
          </p:cNvPr>
          <p:cNvSpPr txBox="1"/>
          <p:nvPr/>
        </p:nvSpPr>
        <p:spPr>
          <a:xfrm>
            <a:off x="386366" y="1107582"/>
            <a:ext cx="7868992" cy="3970318"/>
          </a:xfrm>
          <a:prstGeom prst="rect">
            <a:avLst/>
          </a:prstGeom>
          <a:noFill/>
        </p:spPr>
        <p:txBody>
          <a:bodyPr wrap="square" rtlCol="0">
            <a:spAutoFit/>
          </a:bodyPr>
          <a:lstStyle/>
          <a:p>
            <a:r>
              <a:rPr lang="en-US" b="1" dirty="0"/>
              <a:t>Password Safety</a:t>
            </a:r>
          </a:p>
          <a:p>
            <a:r>
              <a:rPr lang="en-US" dirty="0"/>
              <a:t>What is the best practices for password security.</a:t>
            </a:r>
          </a:p>
          <a:p>
            <a:endParaRPr lang="en-US" dirty="0"/>
          </a:p>
          <a:p>
            <a:r>
              <a:rPr lang="en-US" b="1" dirty="0"/>
              <a:t>Our IT Policies</a:t>
            </a:r>
          </a:p>
          <a:p>
            <a:r>
              <a:rPr lang="en-US" dirty="0"/>
              <a:t>What are our IT Security policies and where to find the latest copy of IT Security policies.</a:t>
            </a:r>
          </a:p>
          <a:p>
            <a:endParaRPr lang="en-US" dirty="0"/>
          </a:p>
          <a:p>
            <a:r>
              <a:rPr lang="en-US" b="1" dirty="0"/>
              <a:t>Device Management</a:t>
            </a:r>
          </a:p>
          <a:p>
            <a:r>
              <a:rPr lang="en-US" dirty="0"/>
              <a:t>How to protect your devices and the best practices to protect your devices.</a:t>
            </a:r>
          </a:p>
          <a:p>
            <a:endParaRPr lang="en-US" dirty="0"/>
          </a:p>
          <a:p>
            <a:r>
              <a:rPr lang="en-US" b="1" dirty="0"/>
              <a:t>Data Management</a:t>
            </a:r>
          </a:p>
          <a:p>
            <a:r>
              <a:rPr lang="en-US" dirty="0"/>
              <a:t>The importance of data management and how to handle sensitive information.</a:t>
            </a:r>
          </a:p>
          <a:p>
            <a:r>
              <a:rPr lang="en-US" dirty="0"/>
              <a:t>Report to DSS for any Cyber security related matters</a:t>
            </a:r>
          </a:p>
          <a:p>
            <a:endParaRPr lang="en-US" dirty="0"/>
          </a:p>
        </p:txBody>
      </p:sp>
      <p:pic>
        <p:nvPicPr>
          <p:cNvPr id="6" name="Picture 5">
            <a:extLst>
              <a:ext uri="{FF2B5EF4-FFF2-40B4-BE49-F238E27FC236}">
                <a16:creationId xmlns:a16="http://schemas.microsoft.com/office/drawing/2014/main" id="{73077138-112B-DEDD-6ED6-BF06D4617D3C}"/>
              </a:ext>
            </a:extLst>
          </p:cNvPr>
          <p:cNvPicPr>
            <a:picLocks noChangeAspect="1"/>
          </p:cNvPicPr>
          <p:nvPr/>
        </p:nvPicPr>
        <p:blipFill>
          <a:blip r:embed="rId2"/>
          <a:stretch>
            <a:fillRect/>
          </a:stretch>
        </p:blipFill>
        <p:spPr>
          <a:xfrm>
            <a:off x="6249527" y="5137106"/>
            <a:ext cx="2005831" cy="1226624"/>
          </a:xfrm>
          <a:prstGeom prst="rect">
            <a:avLst/>
          </a:prstGeom>
        </p:spPr>
      </p:pic>
    </p:spTree>
    <p:extLst>
      <p:ext uri="{BB962C8B-B14F-4D97-AF65-F5344CB8AC3E}">
        <p14:creationId xmlns:p14="http://schemas.microsoft.com/office/powerpoint/2010/main" val="1164499949"/>
      </p:ext>
    </p:extLst>
  </p:cSld>
  <p:clrMapOvr>
    <a:masterClrMapping/>
  </p:clrMapOvr>
  <mc:AlternateContent xmlns:mc="http://schemas.openxmlformats.org/markup-compatibility/2006" xmlns:p14="http://schemas.microsoft.com/office/powerpoint/2010/main">
    <mc:Choice Requires="p14">
      <p:transition spd="slow" p14:dur="35000" advClick="0" advTm="5000"/>
    </mc:Choice>
    <mc:Fallback xmlns="">
      <p:transition spd="slow" advClick="0" advTm="500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0AB1B-0B80-7121-C180-7914607193E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0EC176F-5D4C-61D8-37C5-E6E9FCB410EF}"/>
              </a:ext>
            </a:extLst>
          </p:cNvPr>
          <p:cNvSpPr/>
          <p:nvPr/>
        </p:nvSpPr>
        <p:spPr>
          <a:xfrm rot="19295433">
            <a:off x="6095064" y="5187065"/>
            <a:ext cx="3345355" cy="584775"/>
          </a:xfrm>
          <a:prstGeom prst="rect">
            <a:avLst/>
          </a:prstGeom>
          <a:noFill/>
        </p:spPr>
        <p:txBody>
          <a:bodyPr wrap="square" lIns="91440" tIns="45720" rIns="91440" bIns="45720">
            <a:spAutoFit/>
          </a:bodyPr>
          <a:lstStyle/>
          <a:p>
            <a:pPr algn="ctr"/>
            <a:r>
              <a:rPr lang="en-US" sz="32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panose="020B0604020202020204" pitchFamily="34" charset="0"/>
                <a:cs typeface="Arial" panose="020B0604020202020204" pitchFamily="34" charset="0"/>
              </a:rPr>
              <a:t>Any Questions?</a:t>
            </a:r>
          </a:p>
        </p:txBody>
      </p:sp>
      <p:sp>
        <p:nvSpPr>
          <p:cNvPr id="4" name="Rectangle 3">
            <a:extLst>
              <a:ext uri="{FF2B5EF4-FFF2-40B4-BE49-F238E27FC236}">
                <a16:creationId xmlns:a16="http://schemas.microsoft.com/office/drawing/2014/main" id="{6B40E448-89A0-3774-FA48-218FF9379381}"/>
              </a:ext>
            </a:extLst>
          </p:cNvPr>
          <p:cNvSpPr/>
          <p:nvPr/>
        </p:nvSpPr>
        <p:spPr>
          <a:xfrm>
            <a:off x="1932494" y="2646856"/>
            <a:ext cx="4751109" cy="923330"/>
          </a:xfrm>
          <a:prstGeom prst="rect">
            <a:avLst/>
          </a:prstGeom>
          <a:noFill/>
        </p:spPr>
        <p:txBody>
          <a:bodyPr wrap="square" lIns="91440" tIns="45720" rIns="91440" bIns="45720">
            <a:spAutoFit/>
          </a:bodyPr>
          <a:lstStyle/>
          <a:p>
            <a:pPr algn="ctr"/>
            <a:r>
              <a:rPr lang="en-US" sz="5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The End</a:t>
            </a:r>
          </a:p>
        </p:txBody>
      </p:sp>
    </p:spTree>
    <p:extLst>
      <p:ext uri="{BB962C8B-B14F-4D97-AF65-F5344CB8AC3E}">
        <p14:creationId xmlns:p14="http://schemas.microsoft.com/office/powerpoint/2010/main" val="982096033"/>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4172710"/>
      </p:ext>
    </p:extLst>
  </p:cSld>
  <p:clrMapOvr>
    <a:masterClrMapping/>
  </p:clrMapOvr>
  <mc:AlternateContent xmlns:mc="http://schemas.openxmlformats.org/markup-compatibility/2006" xmlns:p14="http://schemas.microsoft.com/office/powerpoint/2010/main">
    <mc:Choice Requires="p14">
      <p:transition spd="slow" p14:dur="2000" advClick="0" advTm="2000"/>
    </mc:Choice>
    <mc:Fallback xmlns="">
      <p:transition spd="slow" advClick="0" advTm="200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NEF Presentation template.pot [Read-Only] [Compatibility Mode]" id="{B0399160-7CC7-4605-BF86-E01F3359FA32}" vid="{1B2B564C-EAA0-4A33-9BBC-E71A8CD61E2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9383</TotalTime>
  <Words>4908</Words>
  <Application>Microsoft Office PowerPoint</Application>
  <PresentationFormat>On-screen Show (4:3)</PresentationFormat>
  <Paragraphs>490</Paragraphs>
  <Slides>65</Slides>
  <Notes>14</Notes>
  <HiddenSlides>0</HiddenSlides>
  <MMClips>7</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65</vt:i4>
      </vt:variant>
    </vt:vector>
  </HeadingPairs>
  <TitlesOfParts>
    <vt:vector size="74" baseType="lpstr">
      <vt:lpstr>Eddmond</vt:lpstr>
      <vt:lpstr>ITC Avant Garde Gothic Book</vt:lpstr>
      <vt:lpstr>SimSun</vt:lpstr>
      <vt:lpstr>Arial</vt:lpstr>
      <vt:lpstr>Calibri</vt:lpstr>
      <vt:lpstr>Wingdings</vt:lpstr>
      <vt:lpstr>Office Theme</vt:lpstr>
      <vt:lpstr>Custom Design</vt:lpstr>
      <vt:lpstr>1_Custom Design</vt:lpstr>
      <vt:lpstr>Cyber Security Awareness</vt:lpstr>
      <vt:lpstr>Contents</vt:lpstr>
      <vt:lpstr>Overview</vt:lpstr>
      <vt:lpstr>Email Phishing</vt:lpstr>
      <vt:lpstr>Email Phishing</vt:lpstr>
      <vt:lpstr>Email Phishing</vt:lpstr>
      <vt:lpstr>Email Phishing</vt:lpstr>
      <vt:lpstr>Email Phishing</vt:lpstr>
      <vt:lpstr>Email Phishing</vt:lpstr>
      <vt:lpstr>Email Phishing</vt:lpstr>
      <vt:lpstr>Email Phishing</vt:lpstr>
      <vt:lpstr>What we learnt</vt:lpstr>
      <vt:lpstr>What we learnt</vt:lpstr>
      <vt:lpstr>Email Phishing</vt:lpstr>
      <vt:lpstr>Call Phishing</vt:lpstr>
      <vt:lpstr>Call Phishing</vt:lpstr>
      <vt:lpstr>Call Phishing</vt:lpstr>
      <vt:lpstr>Call Phishing</vt:lpstr>
      <vt:lpstr>SCAMSHIELD</vt:lpstr>
      <vt:lpstr>SCAMSHIELD</vt:lpstr>
      <vt:lpstr>What we learnt</vt:lpstr>
      <vt:lpstr>Call Phishing</vt:lpstr>
      <vt:lpstr>Phishing QR Code</vt:lpstr>
      <vt:lpstr>Phishing QR Code</vt:lpstr>
      <vt:lpstr>Phishing QR Code</vt:lpstr>
      <vt:lpstr>Phishing QR Code</vt:lpstr>
      <vt:lpstr>Phishing QR Code</vt:lpstr>
      <vt:lpstr>What we learnt</vt:lpstr>
      <vt:lpstr>Phishing QR Code</vt:lpstr>
      <vt:lpstr>Ransomware</vt:lpstr>
      <vt:lpstr>Ransomware</vt:lpstr>
      <vt:lpstr>Ransomware</vt:lpstr>
      <vt:lpstr>Ransomware</vt:lpstr>
      <vt:lpstr>Ransomware</vt:lpstr>
      <vt:lpstr>Password Safety</vt:lpstr>
      <vt:lpstr>Password Safety</vt:lpstr>
      <vt:lpstr>Password Safety</vt:lpstr>
      <vt:lpstr>Password Safety</vt:lpstr>
      <vt:lpstr>What we learnt</vt:lpstr>
      <vt:lpstr>Password Safety</vt:lpstr>
      <vt:lpstr>Password Safety</vt:lpstr>
      <vt:lpstr>Our IT Policies</vt:lpstr>
      <vt:lpstr>Our IT Policies</vt:lpstr>
      <vt:lpstr>Our IT Policies</vt:lpstr>
      <vt:lpstr>Our IT Policies</vt:lpstr>
      <vt:lpstr>Our IT Policies</vt:lpstr>
      <vt:lpstr>Our IT Policies</vt:lpstr>
      <vt:lpstr>Our IT Policies</vt:lpstr>
      <vt:lpstr>Our IT Policies</vt:lpstr>
      <vt:lpstr>Our IT Policies</vt:lpstr>
      <vt:lpstr>Device Management </vt:lpstr>
      <vt:lpstr>Device Management</vt:lpstr>
      <vt:lpstr>Device Management</vt:lpstr>
      <vt:lpstr>Device Management</vt:lpstr>
      <vt:lpstr>Device Management</vt:lpstr>
      <vt:lpstr>Device Management</vt:lpstr>
      <vt:lpstr>Data Management</vt:lpstr>
      <vt:lpstr>Data Management</vt:lpstr>
      <vt:lpstr>Data Management</vt:lpstr>
      <vt:lpstr>Data Management</vt:lpstr>
      <vt:lpstr>What We Have Learnt Today</vt:lpstr>
      <vt:lpstr>What We Have Learnt Today</vt:lpstr>
      <vt:lpstr>What We Have Learnt Today</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Saidha Gotboudine</dc:creator>
  <cp:lastModifiedBy>Wai Hong, LEONG</cp:lastModifiedBy>
  <cp:revision>160</cp:revision>
  <dcterms:created xsi:type="dcterms:W3CDTF">2023-04-05T01:58:44Z</dcterms:created>
  <dcterms:modified xsi:type="dcterms:W3CDTF">2025-06-05T09:32:43Z</dcterms:modified>
</cp:coreProperties>
</file>